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81" r:id="rId10"/>
    <p:sldId id="264" r:id="rId11"/>
    <p:sldId id="267" r:id="rId12"/>
    <p:sldId id="268" r:id="rId13"/>
    <p:sldId id="269" r:id="rId14"/>
    <p:sldId id="271" r:id="rId15"/>
    <p:sldId id="272" r:id="rId16"/>
    <p:sldId id="274" r:id="rId17"/>
    <p:sldId id="276" r:id="rId18"/>
    <p:sldId id="279" r:id="rId19"/>
    <p:sldId id="277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FDD4-AE0B-459F-A550-406CFD291666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DA375C-6A79-4AB9-8C3B-C8367146C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FDD4-AE0B-459F-A550-406CFD291666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75C-6A79-4AB9-8C3B-C8367146C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ADA375C-6A79-4AB9-8C3B-C8367146C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FDD4-AE0B-459F-A550-406CFD291666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FDD4-AE0B-459F-A550-406CFD291666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ADA375C-6A79-4AB9-8C3B-C8367146C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FDD4-AE0B-459F-A550-406CFD291666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DA375C-6A79-4AB9-8C3B-C8367146C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720FDD4-AE0B-459F-A550-406CFD291666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75C-6A79-4AB9-8C3B-C8367146C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FDD4-AE0B-459F-A550-406CFD291666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ADA375C-6A79-4AB9-8C3B-C8367146C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FDD4-AE0B-459F-A550-406CFD291666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ADA375C-6A79-4AB9-8C3B-C8367146C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FDD4-AE0B-459F-A550-406CFD291666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DA375C-6A79-4AB9-8C3B-C8367146C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DA375C-6A79-4AB9-8C3B-C8367146C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FDD4-AE0B-459F-A550-406CFD291666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ADA375C-6A79-4AB9-8C3B-C8367146C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720FDD4-AE0B-459F-A550-406CFD291666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720FDD4-AE0B-459F-A550-406CFD291666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DA375C-6A79-4AB9-8C3B-C8367146C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971800"/>
            <a:ext cx="6560234" cy="1752600"/>
          </a:xfrm>
        </p:spPr>
        <p:txBody>
          <a:bodyPr/>
          <a:lstStyle/>
          <a:p>
            <a:pPr algn="ctr"/>
            <a:r>
              <a:rPr lang="en-US" dirty="0"/>
              <a:t>AP World History Notes</a:t>
            </a:r>
          </a:p>
          <a:p>
            <a:pPr algn="ctr"/>
            <a:r>
              <a:rPr lang="en-US"/>
              <a:t>Chapter 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1000"/>
            <a:ext cx="6477000" cy="1828800"/>
          </a:xfrm>
        </p:spPr>
        <p:txBody>
          <a:bodyPr/>
          <a:lstStyle/>
          <a:p>
            <a:pPr algn="ctr"/>
            <a:r>
              <a:rPr lang="en-US" dirty="0"/>
              <a:t>Western Europe</a:t>
            </a:r>
            <a:br>
              <a:rPr lang="en-US" dirty="0"/>
            </a:br>
            <a:r>
              <a:rPr lang="en-US" dirty="0"/>
              <a:t>500 – 1000 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7724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Medieval Knights</a:t>
            </a:r>
          </a:p>
        </p:txBody>
      </p:sp>
      <p:pic>
        <p:nvPicPr>
          <p:cNvPr id="112644" name="Picture 4" descr="knight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191000" cy="5410200"/>
          </a:xfrm>
          <a:prstGeom prst="rect">
            <a:avLst/>
          </a:prstGeom>
          <a:noFill/>
        </p:spPr>
      </p:pic>
      <p:pic>
        <p:nvPicPr>
          <p:cNvPr id="4" name="Picture 4" descr="italian_knight_arm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43000"/>
            <a:ext cx="347345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A Medieval Castle</a:t>
            </a:r>
          </a:p>
        </p:txBody>
      </p:sp>
      <p:pic>
        <p:nvPicPr>
          <p:cNvPr id="54275" name="Picture 3" descr="Carcassonne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1053"/>
          <a:stretch>
            <a:fillRect/>
          </a:stretch>
        </p:blipFill>
        <p:spPr bwMode="auto">
          <a:xfrm>
            <a:off x="533400" y="990600"/>
            <a:ext cx="7848600" cy="542925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Parts of a Medieval Castle</a:t>
            </a:r>
          </a:p>
        </p:txBody>
      </p:sp>
      <p:pic>
        <p:nvPicPr>
          <p:cNvPr id="55300" name="Picture 4" descr="parts of a castle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381000" y="1295400"/>
            <a:ext cx="8153400" cy="488950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67818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Life of the Nobility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6200" y="1905000"/>
            <a:ext cx="4876800" cy="441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dirty="0"/>
              <a:t>Nobility consisted of lords, ladies, and knights</a:t>
            </a:r>
          </a:p>
          <a:p>
            <a:pPr>
              <a:lnSpc>
                <a:spcPct val="90000"/>
              </a:lnSpc>
            </a:pPr>
            <a:r>
              <a:rPr lang="en-US" dirty="0"/>
              <a:t>A lord had almost total authority over his fief</a:t>
            </a:r>
          </a:p>
          <a:p>
            <a:pPr>
              <a:lnSpc>
                <a:spcPct val="90000"/>
              </a:lnSpc>
            </a:pPr>
            <a:r>
              <a:rPr lang="en-US" dirty="0"/>
              <a:t>A lady had few, if any, rights</a:t>
            </a:r>
          </a:p>
          <a:p>
            <a:pPr>
              <a:lnSpc>
                <a:spcPct val="90000"/>
              </a:lnSpc>
            </a:pPr>
            <a:r>
              <a:rPr lang="en-US" dirty="0"/>
              <a:t>For entertainment, </a:t>
            </a:r>
            <a:r>
              <a:rPr lang="en-US" b="1" u="sng" dirty="0"/>
              <a:t>tournaments</a:t>
            </a:r>
            <a:r>
              <a:rPr lang="en-US" dirty="0"/>
              <a:t> were held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Mock battles between knights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4" name="Picture 4" descr="knight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524000"/>
            <a:ext cx="35814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Life of the Nobility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5105400"/>
            <a:ext cx="6553200" cy="144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dirty="0"/>
              <a:t>Other entertainment = archery, big dinners, minstrels, and singers</a:t>
            </a:r>
          </a:p>
        </p:txBody>
      </p:sp>
      <p:pic>
        <p:nvPicPr>
          <p:cNvPr id="113668" name="Picture 4" descr="archery_english_longbow_equipement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3267075" cy="3927475"/>
          </a:xfrm>
          <a:prstGeom prst="rect">
            <a:avLst/>
          </a:prstGeom>
          <a:noFill/>
        </p:spPr>
      </p:pic>
      <p:pic>
        <p:nvPicPr>
          <p:cNvPr id="113669" name="Picture 5" descr="med_minstr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143000"/>
            <a:ext cx="3157538" cy="3662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2390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Becoming a Knight…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981200"/>
            <a:ext cx="4800600" cy="419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Boys became knights by: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Starting as a </a:t>
            </a:r>
            <a:r>
              <a:rPr lang="en-US" b="1" u="sng" dirty="0">
                <a:solidFill>
                  <a:schemeClr val="tx1"/>
                </a:solidFill>
              </a:rPr>
              <a:t>page</a:t>
            </a:r>
            <a:r>
              <a:rPr lang="en-US" b="1" dirty="0">
                <a:solidFill>
                  <a:schemeClr val="tx1"/>
                </a:solidFill>
              </a:rPr>
              <a:t> (assistant)</a:t>
            </a:r>
            <a:r>
              <a:rPr lang="en-US" dirty="0">
                <a:solidFill>
                  <a:schemeClr val="tx1"/>
                </a:solidFill>
              </a:rPr>
              <a:t> to the lord at age 7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At 15, he became a </a:t>
            </a:r>
            <a:r>
              <a:rPr lang="en-US" b="1" u="sng" dirty="0">
                <a:solidFill>
                  <a:schemeClr val="tx1"/>
                </a:solidFill>
              </a:rPr>
              <a:t>squire</a:t>
            </a:r>
            <a:r>
              <a:rPr lang="en-US" dirty="0">
                <a:solidFill>
                  <a:schemeClr val="tx1"/>
                </a:solidFill>
              </a:rPr>
              <a:t> who assisted a knight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Once he proved himself in battle, he was knighted in a ceremony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57400"/>
            <a:ext cx="3771900" cy="353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67818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Becoming a Knight…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05800" cy="1676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Knights’ behavior was governed by a code of </a:t>
            </a:r>
            <a:r>
              <a:rPr lang="en-US" b="1" u="sng" dirty="0"/>
              <a:t>chivalry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This became the basis for good manners in western society</a:t>
            </a:r>
          </a:p>
        </p:txBody>
      </p:sp>
      <p:pic>
        <p:nvPicPr>
          <p:cNvPr id="94212" name="Picture 4" descr="chivalr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0"/>
            <a:ext cx="3244850" cy="3049588"/>
          </a:xfrm>
          <a:prstGeom prst="rect">
            <a:avLst/>
          </a:prstGeom>
          <a:noFill/>
        </p:spPr>
      </p:pic>
      <p:pic>
        <p:nvPicPr>
          <p:cNvPr id="94213" name="Picture 5" descr="chivalry-quiz-0208-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429000"/>
            <a:ext cx="4124325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81000"/>
            <a:ext cx="65532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The Manorial System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0" y="1524000"/>
            <a:ext cx="54102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sz="2800" dirty="0"/>
              <a:t>Peasants lived on &amp; worked the lord’s land</a:t>
            </a:r>
          </a:p>
          <a:p>
            <a:r>
              <a:rPr lang="en-US" sz="2800" dirty="0"/>
              <a:t>This agricultural economic system is known as </a:t>
            </a:r>
            <a:r>
              <a:rPr lang="en-US" sz="2800" b="1" u="sng" dirty="0"/>
              <a:t>manorialism</a:t>
            </a:r>
            <a:endParaRPr lang="en-US" sz="2800" dirty="0"/>
          </a:p>
          <a:p>
            <a:r>
              <a:rPr lang="en-US" sz="2800" dirty="0"/>
              <a:t>In return for the lord’s protection, the peasants provided services for the lord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Farming, herding, weapon making, etc.</a:t>
            </a:r>
          </a:p>
          <a:p>
            <a:r>
              <a:rPr lang="en-US" sz="2800" dirty="0"/>
              <a:t>Most peasants were </a:t>
            </a:r>
            <a:r>
              <a:rPr lang="en-US" sz="2800" b="1" u="sng" dirty="0"/>
              <a:t>serfs</a:t>
            </a:r>
            <a:r>
              <a:rPr lang="en-US" sz="2800" b="1" dirty="0"/>
              <a:t> = people who couldn’t leave the lord’s manor without permission</a:t>
            </a:r>
            <a:endParaRPr lang="en-US" sz="2800" dirty="0"/>
          </a:p>
        </p:txBody>
      </p:sp>
      <p:pic>
        <p:nvPicPr>
          <p:cNvPr id="4" name="Picture 5" descr="Serbs on Manor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 bwMode="auto">
          <a:xfrm>
            <a:off x="152400" y="1066800"/>
            <a:ext cx="3276600" cy="5486400"/>
          </a:xfrm>
          <a:prstGeom prst="rect">
            <a:avLst/>
          </a:prstGeom>
          <a:noFill/>
          <a:ln w="9525">
            <a:solidFill>
              <a:srgbClr val="00517A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70104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Serfs vs. Slaves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3810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Serfs = tied to the </a:t>
            </a:r>
            <a:r>
              <a:rPr lang="en-US" u="sng" dirty="0"/>
              <a:t>land</a:t>
            </a:r>
            <a:r>
              <a:rPr lang="en-US" dirty="0"/>
              <a:t>; not the personal property of a specific person</a:t>
            </a:r>
          </a:p>
          <a:p>
            <a:r>
              <a:rPr lang="en-US" dirty="0"/>
              <a:t>Slaves = belong to their </a:t>
            </a:r>
            <a:r>
              <a:rPr lang="en-US" u="sng" dirty="0"/>
              <a:t>master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3933825" cy="437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026"/>
          <p:cNvSpPr txBox="1">
            <a:spLocks noChangeArrowheads="1"/>
          </p:cNvSpPr>
          <p:nvPr/>
        </p:nvSpPr>
        <p:spPr bwMode="auto">
          <a:xfrm>
            <a:off x="838200" y="3048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The Medieval Manor</a:t>
            </a:r>
          </a:p>
        </p:txBody>
      </p:sp>
      <p:pic>
        <p:nvPicPr>
          <p:cNvPr id="78852" name="Picture 1028" descr="map-medieval manor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762000" y="1219200"/>
            <a:ext cx="7467600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Political Life in Western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0" y="1646236"/>
            <a:ext cx="5029200" cy="4754563"/>
          </a:xfrm>
        </p:spPr>
        <p:txBody>
          <a:bodyPr>
            <a:normAutofit/>
          </a:bodyPr>
          <a:lstStyle/>
          <a:p>
            <a:r>
              <a:rPr lang="en-US" dirty="0"/>
              <a:t>Western Europe = now a series of regional kingdoms instead of one united empire</a:t>
            </a:r>
          </a:p>
          <a:p>
            <a:r>
              <a:rPr lang="en-US" dirty="0"/>
              <a:t>Many Germanic rulers were influenced by and embraced Roman culture</a:t>
            </a:r>
          </a:p>
          <a:p>
            <a:r>
              <a:rPr lang="en-US" dirty="0"/>
              <a:t>Many leaders wanted to recreate that unity that existed with the Roman Empire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50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Christianity of Western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76600" y="1527048"/>
            <a:ext cx="5529072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Roman Catholicism</a:t>
            </a:r>
          </a:p>
          <a:p>
            <a:r>
              <a:rPr lang="en-US" dirty="0"/>
              <a:t>How did it spread throughout Western Europe?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Church leaders and missionaries used a “top-down” strategy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Converted people at the top (kings and higher lords) first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then they would persuade those below them to convert as well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Many kings &amp; lords chose to convert because: they liked the Church’s connection to the “civilized” and “grand” Roman Empire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2819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Christianity of Western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032248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Church authorities also had a lot of political power</a:t>
            </a:r>
          </a:p>
          <a:p>
            <a:r>
              <a:rPr lang="en-US" dirty="0"/>
              <a:t>They worked together with kings, nobles, and knights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Rulers gave the Church: protection and support of the religion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Church gave the rulers: religious legitimacy for their power (“It is the will of the Creator…”</a:t>
            </a:r>
            <a:endParaRPr lang="en-US" dirty="0"/>
          </a:p>
          <a:p>
            <a:r>
              <a:rPr lang="en-US" dirty="0"/>
              <a:t>Sometimes they competed for power as well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143000"/>
            <a:ext cx="2971800" cy="448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1200" y="5715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Church Leader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Investiture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0" y="1527048"/>
            <a:ext cx="5376672" cy="4572000"/>
          </a:xfrm>
        </p:spPr>
        <p:txBody>
          <a:bodyPr/>
          <a:lstStyle/>
          <a:p>
            <a:r>
              <a:rPr lang="en-US" dirty="0"/>
              <a:t>Conflict over: who should appoint bishops and the pope himself</a:t>
            </a:r>
          </a:p>
          <a:p>
            <a:r>
              <a:rPr lang="en-US" dirty="0"/>
              <a:t>The Church? Or kings and emperors?</a:t>
            </a:r>
          </a:p>
          <a:p>
            <a:r>
              <a:rPr lang="en-US" dirty="0"/>
              <a:t>Compromise = the Church can select its own officials and rulers retain an informal and symbolic role in the process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2971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Charlemagne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03648" cy="4797552"/>
          </a:xfrm>
        </p:spPr>
        <p:txBody>
          <a:bodyPr>
            <a:normAutofit fontScale="92500"/>
          </a:bodyPr>
          <a:lstStyle/>
          <a:p>
            <a:r>
              <a:rPr lang="en-US" dirty="0"/>
              <a:t>Ruled the Carolingian Empire from 768 to 814 CE</a:t>
            </a:r>
          </a:p>
          <a:p>
            <a:r>
              <a:rPr lang="en-US" dirty="0"/>
              <a:t>Set up an imperial bureaucracy</a:t>
            </a:r>
          </a:p>
          <a:p>
            <a:r>
              <a:rPr lang="en-US" dirty="0"/>
              <a:t>Standardized weights and measures</a:t>
            </a:r>
          </a:p>
          <a:p>
            <a:r>
              <a:rPr lang="en-US" dirty="0"/>
              <a:t>Acted like an old imperial ruler</a:t>
            </a:r>
          </a:p>
          <a:p>
            <a:r>
              <a:rPr lang="en-US" dirty="0"/>
              <a:t>Christmas Day of 800 CE = he was crowned the “new Roman emperor” by the Pope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8100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Charlemagne</a:t>
            </a:r>
          </a:p>
        </p:txBody>
      </p:sp>
      <p:pic>
        <p:nvPicPr>
          <p:cNvPr id="4" name="Picture 2" descr="map_10_02_western_europe_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45720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660648" cy="4797552"/>
          </a:xfrm>
        </p:spPr>
        <p:txBody>
          <a:bodyPr>
            <a:normAutofit/>
          </a:bodyPr>
          <a:lstStyle/>
          <a:p>
            <a:r>
              <a:rPr lang="en-US" dirty="0"/>
              <a:t>His empire was divided among his sons after his death</a:t>
            </a:r>
          </a:p>
          <a:p>
            <a:r>
              <a:rPr lang="en-US" dirty="0"/>
              <a:t>Attempt at unity = unsuccessful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Otto I of Saxony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4800" y="1527048"/>
            <a:ext cx="4800600" cy="4572000"/>
          </a:xfrm>
        </p:spPr>
        <p:txBody>
          <a:bodyPr/>
          <a:lstStyle/>
          <a:p>
            <a:r>
              <a:rPr lang="en-US" dirty="0"/>
              <a:t>Created the Holy Roman Empire (mostly Germany and its surrounding areas)</a:t>
            </a:r>
          </a:p>
          <a:p>
            <a:r>
              <a:rPr lang="en-US" dirty="0"/>
              <a:t>Ruled from 936 to 973</a:t>
            </a:r>
          </a:p>
          <a:p>
            <a:r>
              <a:rPr lang="en-US" dirty="0"/>
              <a:t>Tried to regain unity in Western Europe just like Charlemagne</a:t>
            </a:r>
          </a:p>
          <a:p>
            <a:r>
              <a:rPr lang="en-US" dirty="0"/>
              <a:t>Also received title of emperor from the Pope</a:t>
            </a:r>
          </a:p>
          <a:p>
            <a:r>
              <a:rPr lang="en-US" dirty="0"/>
              <a:t>Unsuccessful </a:t>
            </a:r>
            <a:r>
              <a:rPr lang="en-US" dirty="0">
                <a:sym typeface="Wingdings" pitchFamily="2" charset="2"/>
              </a:rPr>
              <a:t>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27717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05200"/>
            <a:ext cx="3048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3276600" y="1143000"/>
            <a:ext cx="762000" cy="2667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295400" y="2895600"/>
            <a:ext cx="6248400" cy="30845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rgbClr val="00517A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rgbClr val="CC3300"/>
                </a:solidFill>
                <a:latin typeface="Comic Sans MS" pitchFamily="66" charset="0"/>
              </a:rPr>
              <a:t>Early Middle Ages</a:t>
            </a:r>
            <a:r>
              <a:rPr lang="en-US" sz="2800" b="1" dirty="0">
                <a:latin typeface="Comic Sans MS" pitchFamily="66" charset="0"/>
              </a:rPr>
              <a:t>:  500 – 1000</a:t>
            </a:r>
          </a:p>
          <a:p>
            <a:pPr algn="l" eaLnBrk="0" hangingPunct="0">
              <a:spcBef>
                <a:spcPct val="50000"/>
              </a:spcBef>
              <a:buClr>
                <a:srgbClr val="00517A"/>
              </a:buClr>
              <a:buFont typeface="Wingdings" pitchFamily="2" charset="2"/>
              <a:buNone/>
            </a:pPr>
            <a:endParaRPr lang="en-US" sz="2800" b="1" dirty="0">
              <a:latin typeface="Comic Sans MS" pitchFamily="66" charset="0"/>
            </a:endParaRPr>
          </a:p>
          <a:p>
            <a:pPr algn="l" eaLnBrk="0" hangingPunct="0">
              <a:spcBef>
                <a:spcPct val="50000"/>
              </a:spcBef>
              <a:buClr>
                <a:srgbClr val="00517A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rgbClr val="CC3300"/>
                </a:solidFill>
                <a:latin typeface="Comic Sans MS" pitchFamily="66" charset="0"/>
              </a:rPr>
              <a:t>High Middle Ages</a:t>
            </a:r>
            <a:r>
              <a:rPr lang="en-US" sz="2800" b="1" dirty="0">
                <a:latin typeface="Comic Sans MS" pitchFamily="66" charset="0"/>
              </a:rPr>
              <a:t>:  1000 – 1250</a:t>
            </a:r>
          </a:p>
          <a:p>
            <a:pPr algn="l" eaLnBrk="0" hangingPunct="0">
              <a:spcBef>
                <a:spcPct val="50000"/>
              </a:spcBef>
              <a:buClr>
                <a:srgbClr val="00517A"/>
              </a:buClr>
              <a:buFont typeface="Wingdings" pitchFamily="2" charset="2"/>
              <a:buNone/>
            </a:pPr>
            <a:endParaRPr lang="en-US" sz="2800" b="1" dirty="0">
              <a:latin typeface="Comic Sans MS" pitchFamily="66" charset="0"/>
            </a:endParaRPr>
          </a:p>
          <a:p>
            <a:pPr algn="l" eaLnBrk="0" hangingPunct="0">
              <a:spcBef>
                <a:spcPct val="50000"/>
              </a:spcBef>
              <a:buClr>
                <a:srgbClr val="00517A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rgbClr val="CC3300"/>
                </a:solidFill>
                <a:latin typeface="Comic Sans MS" pitchFamily="66" charset="0"/>
              </a:rPr>
              <a:t>Late Middle Ages</a:t>
            </a:r>
            <a:r>
              <a:rPr lang="en-US" sz="2800" b="1" dirty="0">
                <a:latin typeface="Comic Sans MS" pitchFamily="66" charset="0"/>
              </a:rPr>
              <a:t>:  1250 - 1500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762000"/>
            <a:ext cx="80772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Medieval Europe: Periodization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7010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 New Political System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6400"/>
            <a:ext cx="77724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These new kingdoms = created a highly fragmented and decentralized society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Europe full of thousands of independent and isolated manors (estates)</a:t>
            </a:r>
          </a:p>
          <a:p>
            <a:r>
              <a:rPr lang="en-US" dirty="0"/>
              <a:t>Gave rise to a new system in Europe = </a:t>
            </a:r>
            <a:r>
              <a:rPr lang="en-US" b="1" u="sng" dirty="0"/>
              <a:t>feudalism </a:t>
            </a:r>
            <a:r>
              <a:rPr lang="en-US" b="1" dirty="0"/>
              <a:t>= a political, economic, and social system based on loyalty and military service</a:t>
            </a:r>
            <a:endParaRPr lang="en-US" b="1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Political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 = exercised by monarchs and elite landowning lords</a:t>
            </a:r>
          </a:p>
          <a:p>
            <a:r>
              <a:rPr lang="en-US" dirty="0"/>
              <a:t>Lesser lords and knights swore allegiance to greater lords and kings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Lesser lords = vassals = people who entered into a mutual obligation to a higher lord or monarch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Gave them: military protection and support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 return they got: land or fiefs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Fiefs = estates that came with serfs to work the land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Feudalism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553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130</TotalTime>
  <Words>697</Words>
  <Application>Microsoft Office PowerPoint</Application>
  <PresentationFormat>On-screen Show (4:3)</PresentationFormat>
  <Paragraphs>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Art Gothic ExtraBold</vt:lpstr>
      <vt:lpstr>Comic Sans MS</vt:lpstr>
      <vt:lpstr>Georgia</vt:lpstr>
      <vt:lpstr>Wingdings</vt:lpstr>
      <vt:lpstr>Wingdings 2</vt:lpstr>
      <vt:lpstr>Civic</vt:lpstr>
      <vt:lpstr>Western Europe 500 – 1000 CE</vt:lpstr>
      <vt:lpstr>Political Life in Western Europe</vt:lpstr>
      <vt:lpstr>Charlemagne</vt:lpstr>
      <vt:lpstr>Charlemagne</vt:lpstr>
      <vt:lpstr>Otto I of Saxony</vt:lpstr>
      <vt:lpstr>PowerPoint Presentation</vt:lpstr>
      <vt:lpstr>A New Political System</vt:lpstr>
      <vt:lpstr>A New Political System</vt:lpstr>
      <vt:lpstr>Feudalism</vt:lpstr>
      <vt:lpstr>Medieval Knights</vt:lpstr>
      <vt:lpstr>PowerPoint Presentation</vt:lpstr>
      <vt:lpstr>PowerPoint Presentation</vt:lpstr>
      <vt:lpstr>Life of the Nobility</vt:lpstr>
      <vt:lpstr>Life of the Nobility</vt:lpstr>
      <vt:lpstr>Becoming a Knight…</vt:lpstr>
      <vt:lpstr>Becoming a Knight…</vt:lpstr>
      <vt:lpstr>The Manorial System</vt:lpstr>
      <vt:lpstr>Serfs vs. Slaves</vt:lpstr>
      <vt:lpstr>PowerPoint Presentation</vt:lpstr>
      <vt:lpstr>Christianity of Western Europe</vt:lpstr>
      <vt:lpstr>Christianity of Western Europe</vt:lpstr>
      <vt:lpstr>The Investiture Conflict</vt:lpstr>
    </vt:vector>
  </TitlesOfParts>
  <Company>GSCS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 Europe 500 – 1000 CE</dc:title>
  <dc:creator>GSCS</dc:creator>
  <cp:lastModifiedBy>JOSHUA  BEARD</cp:lastModifiedBy>
  <cp:revision>19</cp:revision>
  <dcterms:created xsi:type="dcterms:W3CDTF">2015-09-19T19:43:21Z</dcterms:created>
  <dcterms:modified xsi:type="dcterms:W3CDTF">2018-10-16T14:20:15Z</dcterms:modified>
</cp:coreProperties>
</file>