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2" r:id="rId14"/>
    <p:sldId id="273" r:id="rId15"/>
    <p:sldId id="274" r:id="rId16"/>
    <p:sldId id="270" r:id="rId17"/>
    <p:sldId id="271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F224-25CE-4C51-AE06-8E50D783DA23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EE23098-61D3-44BE-9F81-7F97B20FEC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F224-25CE-4C51-AE06-8E50D783DA23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3098-61D3-44BE-9F81-7F97B20FEC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EE23098-61D3-44BE-9F81-7F97B20FEC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F224-25CE-4C51-AE06-8E50D783DA23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F224-25CE-4C51-AE06-8E50D783DA23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EE23098-61D3-44BE-9F81-7F97B20FEC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F224-25CE-4C51-AE06-8E50D783DA23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EE23098-61D3-44BE-9F81-7F97B20FEC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848F224-25CE-4C51-AE06-8E50D783DA23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3098-61D3-44BE-9F81-7F97B20FEC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F224-25CE-4C51-AE06-8E50D783DA23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EE23098-61D3-44BE-9F81-7F97B20FEC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F224-25CE-4C51-AE06-8E50D783DA23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EE23098-61D3-44BE-9F81-7F97B20FEC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F224-25CE-4C51-AE06-8E50D783DA23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EE23098-61D3-44BE-9F81-7F97B20FEC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EE23098-61D3-44BE-9F81-7F97B20FEC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F224-25CE-4C51-AE06-8E50D783DA23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EE23098-61D3-44BE-9F81-7F97B20FEC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848F224-25CE-4C51-AE06-8E50D783DA23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848F224-25CE-4C51-AE06-8E50D783DA23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EE23098-61D3-44BE-9F81-7F97B20FEC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AP World History Notes</a:t>
            </a:r>
          </a:p>
          <a:p>
            <a:r>
              <a:rPr lang="en-US" smtClean="0"/>
              <a:t>Chapter 15</a:t>
            </a:r>
          </a:p>
          <a:p>
            <a:r>
              <a:rPr lang="en-US" dirty="0" smtClean="0"/>
              <a:t>Religion and Science (1450-1750)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Scientific Revolution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4038600" cy="838200"/>
          </a:xfrm>
        </p:spPr>
        <p:txBody>
          <a:bodyPr/>
          <a:lstStyle/>
          <a:p>
            <a:r>
              <a:rPr lang="en-US" dirty="0"/>
              <a:t>Galileo </a:t>
            </a:r>
            <a:r>
              <a:rPr lang="en-US" dirty="0" err="1"/>
              <a:t>Galilei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5029200" cy="4724400"/>
          </a:xfrm>
        </p:spPr>
        <p:txBody>
          <a:bodyPr>
            <a:normAutofit/>
          </a:bodyPr>
          <a:lstStyle/>
          <a:p>
            <a:r>
              <a:rPr lang="en-US" sz="2800" dirty="0"/>
              <a:t>Italian mathematician</a:t>
            </a:r>
          </a:p>
          <a:p>
            <a:r>
              <a:rPr lang="en-US" sz="2800" dirty="0" smtClean="0"/>
              <a:t>Improved the </a:t>
            </a:r>
            <a:r>
              <a:rPr lang="en-US" sz="2800" dirty="0"/>
              <a:t>telescope to make it more </a:t>
            </a:r>
            <a:r>
              <a:rPr lang="en-US" sz="2800" dirty="0" smtClean="0"/>
              <a:t>powerful</a:t>
            </a:r>
          </a:p>
          <a:p>
            <a:pPr lvl="1"/>
            <a:r>
              <a:rPr lang="en-US" sz="2300" dirty="0" smtClean="0">
                <a:solidFill>
                  <a:schemeClr val="tx1"/>
                </a:solidFill>
              </a:rPr>
              <a:t>Observed: sunspots, mountains on the moon, Jupiter’s moons</a:t>
            </a:r>
            <a:endParaRPr lang="en-US" sz="2300" dirty="0">
              <a:solidFill>
                <a:schemeClr val="tx1"/>
              </a:solidFill>
            </a:endParaRPr>
          </a:p>
          <a:p>
            <a:r>
              <a:rPr lang="en-US" sz="2800" dirty="0"/>
              <a:t>Created the pendulum clock</a:t>
            </a:r>
          </a:p>
          <a:p>
            <a:r>
              <a:rPr lang="en-US" sz="2800" dirty="0" smtClean="0"/>
              <a:t>1636 </a:t>
            </a:r>
            <a:r>
              <a:rPr lang="en-US" sz="2800" dirty="0"/>
              <a:t>= published ideas on physics, astronomy, etc.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Book banned by the Catholic Church</a:t>
            </a:r>
          </a:p>
        </p:txBody>
      </p:sp>
      <p:pic>
        <p:nvPicPr>
          <p:cNvPr id="8196" name="Picture 4" descr="galile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81000"/>
            <a:ext cx="2298700" cy="2438400"/>
          </a:xfrm>
          <a:prstGeom prst="rect">
            <a:avLst/>
          </a:prstGeom>
          <a:noFill/>
        </p:spPr>
      </p:pic>
      <p:pic>
        <p:nvPicPr>
          <p:cNvPr id="8197" name="Picture 5" descr="telesco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3048000"/>
            <a:ext cx="1752600" cy="3124200"/>
          </a:xfrm>
          <a:prstGeom prst="rect">
            <a:avLst/>
          </a:prstGeom>
          <a:noFill/>
        </p:spPr>
      </p:pic>
      <p:pic>
        <p:nvPicPr>
          <p:cNvPr id="8198" name="Picture 6" descr="clo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048000"/>
            <a:ext cx="1600200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382000" cy="685800"/>
          </a:xfrm>
        </p:spPr>
        <p:txBody>
          <a:bodyPr>
            <a:noAutofit/>
          </a:bodyPr>
          <a:lstStyle/>
          <a:p>
            <a:r>
              <a:rPr lang="en-US" dirty="0"/>
              <a:t>Galileo </a:t>
            </a:r>
            <a:r>
              <a:rPr lang="en-US" dirty="0" err="1"/>
              <a:t>Galilei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6800" y="1524000"/>
            <a:ext cx="4114800" cy="4800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/>
              <a:t>Faced heated opposition </a:t>
            </a:r>
            <a:r>
              <a:rPr lang="en-US" sz="2800" dirty="0" smtClean="0"/>
              <a:t>by the Catholic Church</a:t>
            </a:r>
            <a:endParaRPr lang="en-US" sz="2800" dirty="0"/>
          </a:p>
          <a:p>
            <a:pPr>
              <a:lnSpc>
                <a:spcPct val="100000"/>
              </a:lnSpc>
            </a:pPr>
            <a:r>
              <a:rPr lang="en-US" sz="2800" dirty="0"/>
              <a:t>Placed under house arrest for 50 years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Where he made most of his discoveries &amp; achievements</a:t>
            </a:r>
          </a:p>
        </p:txBody>
      </p:sp>
      <p:pic>
        <p:nvPicPr>
          <p:cNvPr id="9220" name="Picture 4" descr="galileo-tri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448310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001000" cy="685800"/>
          </a:xfrm>
        </p:spPr>
        <p:txBody>
          <a:bodyPr/>
          <a:lstStyle/>
          <a:p>
            <a:pPr algn="ctr"/>
            <a:r>
              <a:rPr lang="en-US" dirty="0"/>
              <a:t>Trial of Galileo</a:t>
            </a:r>
          </a:p>
        </p:txBody>
      </p:sp>
      <p:pic>
        <p:nvPicPr>
          <p:cNvPr id="20484" name="Picture 4" descr="trial_of_galile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80772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Sir Isaac </a:t>
            </a:r>
            <a:r>
              <a:rPr lang="en-US" dirty="0"/>
              <a:t>Newton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0" y="1905000"/>
            <a:ext cx="4572000" cy="4724400"/>
          </a:xfrm>
        </p:spPr>
        <p:txBody>
          <a:bodyPr/>
          <a:lstStyle/>
          <a:p>
            <a:r>
              <a:rPr lang="en-US" sz="2800"/>
              <a:t>British scientist</a:t>
            </a:r>
          </a:p>
          <a:p>
            <a:r>
              <a:rPr lang="en-US" sz="2800"/>
              <a:t>Below average student at Cambridge University</a:t>
            </a:r>
          </a:p>
          <a:p>
            <a:r>
              <a:rPr lang="en-US" sz="2800"/>
              <a:t>Explored the most complicated mathematics of his day</a:t>
            </a:r>
          </a:p>
          <a:p>
            <a:r>
              <a:rPr lang="en-US" sz="2800"/>
              <a:t>Studied Copernicus &amp; Galileo</a:t>
            </a:r>
          </a:p>
        </p:txBody>
      </p:sp>
      <p:pic>
        <p:nvPicPr>
          <p:cNvPr id="12292" name="Picture 4" descr="Isaac_Newton_Biograph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057400"/>
            <a:ext cx="3657600" cy="370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762000"/>
          </a:xfrm>
        </p:spPr>
        <p:txBody>
          <a:bodyPr/>
          <a:lstStyle/>
          <a:p>
            <a:r>
              <a:rPr lang="en-US" dirty="0" smtClean="0"/>
              <a:t>Sir Isaac </a:t>
            </a:r>
            <a:r>
              <a:rPr lang="en-US" dirty="0"/>
              <a:t>Newton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4800600" cy="48006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1665 = plague closed his university &amp; he was forced to go home to his family</a:t>
            </a:r>
          </a:p>
          <a:p>
            <a:r>
              <a:rPr lang="en-US" sz="2800" dirty="0"/>
              <a:t>Sitting in his garden one day, he saw an apple fall </a:t>
            </a:r>
            <a:r>
              <a:rPr lang="en-US" sz="2800" dirty="0" smtClean="0"/>
              <a:t>-- helped </a:t>
            </a:r>
            <a:r>
              <a:rPr lang="en-US" sz="2800" dirty="0"/>
              <a:t>him develop his theory of gravity</a:t>
            </a:r>
          </a:p>
          <a:p>
            <a:r>
              <a:rPr lang="en-US" sz="2800" dirty="0"/>
              <a:t>1687 = published theories about gravity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Prevents objects from flying off the Earth; also holds the solar system together</a:t>
            </a:r>
          </a:p>
        </p:txBody>
      </p:sp>
      <p:pic>
        <p:nvPicPr>
          <p:cNvPr id="13316" name="Picture 4" descr="Isaac Newton ap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447800"/>
            <a:ext cx="3519488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Sir Isaac </a:t>
            </a:r>
            <a:r>
              <a:rPr lang="en-US" dirty="0"/>
              <a:t>Newton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86200"/>
            <a:ext cx="8305800" cy="2362200"/>
          </a:xfrm>
        </p:spPr>
        <p:txBody>
          <a:bodyPr>
            <a:normAutofit/>
          </a:bodyPr>
          <a:lstStyle/>
          <a:p>
            <a:r>
              <a:rPr lang="en-US" dirty="0" smtClean="0"/>
              <a:t>Formulated modern laws of motion and mechanics</a:t>
            </a:r>
          </a:p>
          <a:p>
            <a:r>
              <a:rPr lang="en-US" dirty="0" smtClean="0"/>
              <a:t>Developed </a:t>
            </a:r>
            <a:r>
              <a:rPr lang="en-US" b="1" u="sng" dirty="0"/>
              <a:t>calculus</a:t>
            </a:r>
            <a:r>
              <a:rPr lang="en-US" dirty="0"/>
              <a:t> = system of math that calculates changing forces or quantities</a:t>
            </a:r>
          </a:p>
          <a:p>
            <a:r>
              <a:rPr lang="en-US" dirty="0"/>
              <a:t>Proved that math can be used to explain the universe</a:t>
            </a:r>
          </a:p>
        </p:txBody>
      </p:sp>
      <p:pic>
        <p:nvPicPr>
          <p:cNvPr id="14340" name="Picture 4" descr="calcul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524000"/>
            <a:ext cx="4495800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762000"/>
          </a:xfrm>
        </p:spPr>
        <p:txBody>
          <a:bodyPr/>
          <a:lstStyle/>
          <a:p>
            <a:pPr algn="ctr"/>
            <a:r>
              <a:rPr lang="en-US" dirty="0"/>
              <a:t>Francis Bacon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4800" y="1828800"/>
            <a:ext cx="4419600" cy="4343400"/>
          </a:xfrm>
        </p:spPr>
        <p:txBody>
          <a:bodyPr/>
          <a:lstStyle/>
          <a:p>
            <a:r>
              <a:rPr lang="en-US" dirty="0"/>
              <a:t>English philosopher</a:t>
            </a:r>
          </a:p>
          <a:p>
            <a:r>
              <a:rPr lang="en-US" dirty="0"/>
              <a:t>Truth found through investigation &amp; evidence</a:t>
            </a:r>
          </a:p>
          <a:p>
            <a:r>
              <a:rPr lang="en-US" dirty="0"/>
              <a:t>Helped develop </a:t>
            </a:r>
            <a:r>
              <a:rPr lang="en-US" b="1" u="sng" dirty="0"/>
              <a:t>scientific method</a:t>
            </a:r>
            <a:endParaRPr lang="en-US" dirty="0"/>
          </a:p>
          <a:p>
            <a:pPr lvl="1">
              <a:buNone/>
            </a:pPr>
            <a:r>
              <a:rPr lang="en-US" dirty="0" smtClean="0"/>
              <a:t>1. Observe  </a:t>
            </a:r>
          </a:p>
          <a:p>
            <a:pPr lvl="1">
              <a:buNone/>
            </a:pPr>
            <a:r>
              <a:rPr lang="en-US" dirty="0" smtClean="0"/>
              <a:t>2</a:t>
            </a:r>
            <a:r>
              <a:rPr lang="en-US" dirty="0"/>
              <a:t>. Make hypothesis  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3</a:t>
            </a:r>
            <a:r>
              <a:rPr lang="en-US" dirty="0"/>
              <a:t>. Test hypothesis  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4</a:t>
            </a:r>
            <a:r>
              <a:rPr lang="en-US" dirty="0"/>
              <a:t>. Conclusion</a:t>
            </a:r>
          </a:p>
        </p:txBody>
      </p:sp>
      <p:pic>
        <p:nvPicPr>
          <p:cNvPr id="10244" name="Picture 4" descr="francis-bac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057400"/>
            <a:ext cx="3352800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762000"/>
          </a:xfrm>
        </p:spPr>
        <p:txBody>
          <a:bodyPr/>
          <a:lstStyle/>
          <a:p>
            <a:r>
              <a:rPr lang="en-US" dirty="0"/>
              <a:t>Rene Descartes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4343400" cy="4343400"/>
          </a:xfrm>
        </p:spPr>
        <p:txBody>
          <a:bodyPr>
            <a:normAutofit/>
          </a:bodyPr>
          <a:lstStyle/>
          <a:p>
            <a:r>
              <a:rPr lang="en-US" dirty="0"/>
              <a:t>French philosopher &amp; mathematician</a:t>
            </a:r>
          </a:p>
          <a:p>
            <a:r>
              <a:rPr lang="en-US" dirty="0"/>
              <a:t>Truth gained through </a:t>
            </a:r>
            <a:r>
              <a:rPr lang="en-US" dirty="0" smtClean="0"/>
              <a:t>mathematics and logical deduction (reason)</a:t>
            </a:r>
            <a:endParaRPr lang="en-US" dirty="0"/>
          </a:p>
          <a:p>
            <a:r>
              <a:rPr lang="en-US" dirty="0"/>
              <a:t>Invented analytic geometry</a:t>
            </a:r>
          </a:p>
          <a:p>
            <a:r>
              <a:rPr lang="en-US" dirty="0"/>
              <a:t>Famous quote = “I think, therefore I am.”</a:t>
            </a:r>
          </a:p>
        </p:txBody>
      </p:sp>
      <p:pic>
        <p:nvPicPr>
          <p:cNvPr id="11268" name="Picture 4" descr="descart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752600"/>
            <a:ext cx="33528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3962400" cy="762000"/>
          </a:xfrm>
        </p:spPr>
        <p:txBody>
          <a:bodyPr/>
          <a:lstStyle/>
          <a:p>
            <a:r>
              <a:rPr lang="en-US" dirty="0"/>
              <a:t>William Harvey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6200" y="2438400"/>
            <a:ext cx="5105400" cy="381000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English physician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Concluded </a:t>
            </a:r>
            <a:r>
              <a:rPr lang="en-US" dirty="0"/>
              <a:t>that blood circulates throughout the body, pumped by the heart and returning through the veins</a:t>
            </a:r>
          </a:p>
          <a:p>
            <a:pPr>
              <a:lnSpc>
                <a:spcPct val="100000"/>
              </a:lnSpc>
            </a:pPr>
            <a:r>
              <a:rPr lang="en-US" dirty="0"/>
              <a:t>Before = people thought the liver digested food &amp; processed it into blood</a:t>
            </a:r>
          </a:p>
        </p:txBody>
      </p:sp>
      <p:pic>
        <p:nvPicPr>
          <p:cNvPr id="15364" name="Picture 4" descr="Harv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3186113" cy="4706938"/>
          </a:xfrm>
          <a:prstGeom prst="rect">
            <a:avLst/>
          </a:prstGeom>
          <a:noFill/>
        </p:spPr>
      </p:pic>
      <p:pic>
        <p:nvPicPr>
          <p:cNvPr id="15365" name="Picture 5" descr="William_Harvey-F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28600"/>
            <a:ext cx="3048000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3390900" cy="914400"/>
          </a:xfrm>
        </p:spPr>
        <p:txBody>
          <a:bodyPr/>
          <a:lstStyle/>
          <a:p>
            <a:r>
              <a:rPr lang="en-US"/>
              <a:t>Robert Hooke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3733800" cy="4343400"/>
          </a:xfrm>
        </p:spPr>
        <p:txBody>
          <a:bodyPr/>
          <a:lstStyle/>
          <a:p>
            <a:r>
              <a:rPr lang="en-US" dirty="0"/>
              <a:t>English scientist</a:t>
            </a:r>
          </a:p>
          <a:p>
            <a:r>
              <a:rPr lang="en-US" dirty="0"/>
              <a:t>Discovered the cell</a:t>
            </a:r>
          </a:p>
          <a:p>
            <a:r>
              <a:rPr lang="en-US" dirty="0"/>
              <a:t>Used new microscope -- recognized cells in vegetable tissues</a:t>
            </a:r>
          </a:p>
        </p:txBody>
      </p:sp>
      <p:pic>
        <p:nvPicPr>
          <p:cNvPr id="16388" name="Picture 4" descr="RobertHook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28600"/>
            <a:ext cx="2541588" cy="3024188"/>
          </a:xfrm>
          <a:prstGeom prst="rect">
            <a:avLst/>
          </a:prstGeom>
          <a:noFill/>
        </p:spPr>
      </p:pic>
      <p:pic>
        <p:nvPicPr>
          <p:cNvPr id="16389" name="Picture 5" descr="robert_hook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2667000"/>
            <a:ext cx="2116138" cy="2241550"/>
          </a:xfrm>
          <a:prstGeom prst="rect">
            <a:avLst/>
          </a:prstGeom>
          <a:noFill/>
        </p:spPr>
      </p:pic>
      <p:pic>
        <p:nvPicPr>
          <p:cNvPr id="16390" name="Picture 6" descr="RobertHookeMicrographia166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77283">
            <a:off x="4327524" y="3555602"/>
            <a:ext cx="2209800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Scientific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956048" cy="479755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Intellectual and cultural transformation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Began in Europe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Mid-1500s to early 1700s</a:t>
            </a:r>
          </a:p>
          <a:p>
            <a:r>
              <a:rPr lang="en-US" dirty="0" smtClean="0"/>
              <a:t>Knowledge acquired through: careful observations, controlled experiments, the formulation of general laws, and mathematical expressions</a:t>
            </a:r>
          </a:p>
          <a:p>
            <a:r>
              <a:rPr lang="en-US" dirty="0" smtClean="0"/>
              <a:t>No more reliance on: the authority of the Bible, the Church, the speculations of ancient philosophers, or the received wisdom of cultural tradition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752600"/>
            <a:ext cx="3657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Robert Boyle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67200" y="1600200"/>
            <a:ext cx="4495800" cy="4648200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Irish chemist</a:t>
            </a:r>
          </a:p>
          <a:p>
            <a:pPr>
              <a:lnSpc>
                <a:spcPct val="100000"/>
              </a:lnSpc>
            </a:pPr>
            <a:r>
              <a:rPr lang="en-US" dirty="0"/>
              <a:t>Established chemistry as a pure science</a:t>
            </a:r>
          </a:p>
          <a:p>
            <a:pPr>
              <a:lnSpc>
                <a:spcPct val="100000"/>
              </a:lnSpc>
            </a:pPr>
            <a:r>
              <a:rPr lang="en-US" dirty="0"/>
              <a:t>Proved air wasn’t a basic element</a:t>
            </a:r>
          </a:p>
          <a:p>
            <a:pPr>
              <a:lnSpc>
                <a:spcPct val="100000"/>
              </a:lnSpc>
            </a:pPr>
            <a:r>
              <a:rPr lang="en-US" dirty="0"/>
              <a:t>Defined what an element is = something that can’t be broken down into simpler parts</a:t>
            </a:r>
          </a:p>
          <a:p>
            <a:pPr>
              <a:lnSpc>
                <a:spcPct val="100000"/>
              </a:lnSpc>
            </a:pPr>
            <a:r>
              <a:rPr lang="en-US" dirty="0"/>
              <a:t>Challenged </a:t>
            </a:r>
            <a:r>
              <a:rPr lang="en-US" b="1" u="sng" dirty="0"/>
              <a:t>alchemy</a:t>
            </a:r>
            <a:r>
              <a:rPr lang="en-US" dirty="0"/>
              <a:t> = trying to turn lead into gold</a:t>
            </a:r>
          </a:p>
        </p:txBody>
      </p:sp>
      <p:pic>
        <p:nvPicPr>
          <p:cNvPr id="17412" name="Picture 4" descr="robert_boy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36576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Joseph Priestley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4343400" cy="4648200"/>
          </a:xfrm>
        </p:spPr>
        <p:txBody>
          <a:bodyPr>
            <a:normAutofit/>
          </a:bodyPr>
          <a:lstStyle/>
          <a:p>
            <a:r>
              <a:rPr lang="en-US" dirty="0"/>
              <a:t>English chemist &amp; clergyman</a:t>
            </a:r>
          </a:p>
          <a:p>
            <a:r>
              <a:rPr lang="en-US" dirty="0"/>
              <a:t>Did experiments about the properties of air and discovered the existence of oxygen</a:t>
            </a:r>
          </a:p>
          <a:p>
            <a:r>
              <a:rPr lang="en-US" dirty="0"/>
              <a:t>His studies on carbon dioxide led to his invention of carbonated drinks (like soda)</a:t>
            </a:r>
          </a:p>
        </p:txBody>
      </p:sp>
      <p:pic>
        <p:nvPicPr>
          <p:cNvPr id="18436" name="Picture 4" descr="priestley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447800"/>
            <a:ext cx="2132013" cy="2667000"/>
          </a:xfrm>
          <a:prstGeom prst="rect">
            <a:avLst/>
          </a:prstGeom>
          <a:noFill/>
        </p:spPr>
      </p:pic>
      <p:pic>
        <p:nvPicPr>
          <p:cNvPr id="18437" name="Picture 5" descr="carbonation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352800"/>
            <a:ext cx="2209800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Question of Origins: Why Europe?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86200" y="1676400"/>
            <a:ext cx="5029200" cy="479755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12</a:t>
            </a:r>
            <a:r>
              <a:rPr lang="en-US" baseline="30000" dirty="0" smtClean="0"/>
              <a:t>th</a:t>
            </a:r>
            <a:r>
              <a:rPr lang="en-US" dirty="0" smtClean="0"/>
              <a:t> and 13</a:t>
            </a:r>
            <a:r>
              <a:rPr lang="en-US" baseline="30000" dirty="0" smtClean="0"/>
              <a:t>th</a:t>
            </a:r>
            <a:r>
              <a:rPr lang="en-US" dirty="0" smtClean="0"/>
              <a:t> centuries = Europeans developed a legal system that gave a measure of independence to a variety of institutions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Ex: the Church; towns and cities; workers’ guilds; professional organizations; universities</a:t>
            </a:r>
          </a:p>
          <a:p>
            <a:r>
              <a:rPr lang="en-US" dirty="0" smtClean="0"/>
              <a:t>Independence for universities = scholars had the freedom to pursue their studies without interference from the Church or political authorities</a:t>
            </a:r>
          </a:p>
          <a:p>
            <a:r>
              <a:rPr lang="en-US" dirty="0" smtClean="0"/>
              <a:t>Most of the major figures in the Scientific Revolution = trained in or affiliated with these universities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28800"/>
            <a:ext cx="3581399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5486400"/>
            <a:ext cx="312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Cambridge University in England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Not the Islamic World?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7048"/>
            <a:ext cx="4648200" cy="47213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Focus in colleges/universities = Quranic studies and religious law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Science was studied outside the formal system of higher education</a:t>
            </a:r>
          </a:p>
          <a:p>
            <a:r>
              <a:rPr lang="en-US" dirty="0" smtClean="0"/>
              <a:t>Religious scholars = viewed science and philosophy with suspicion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To them = Quran holds all the wisdom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Science might challenge the Quran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Science and philosophy lead to uncertainty and confusion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752600"/>
            <a:ext cx="3886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Not China?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14800" y="1600200"/>
            <a:ext cx="4690872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Chinese education = focused on preparing males for the civil service examinations</a:t>
            </a:r>
          </a:p>
          <a:p>
            <a:pPr lvl="1"/>
            <a:r>
              <a:rPr lang="en-US" dirty="0" smtClean="0"/>
              <a:t>Focused on classical Confucian texts</a:t>
            </a:r>
          </a:p>
          <a:p>
            <a:r>
              <a:rPr lang="en-US" dirty="0" smtClean="0"/>
              <a:t>Chinese authorities = did not allow independent institutions of learning where scholars could pursue their studies freely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3833622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001000" cy="685800"/>
          </a:xfrm>
        </p:spPr>
        <p:txBody>
          <a:bodyPr/>
          <a:lstStyle/>
          <a:p>
            <a:r>
              <a:rPr lang="en-US" dirty="0"/>
              <a:t>Nicolaus Copernicus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4191000" cy="4114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Polish astronomer</a:t>
            </a:r>
          </a:p>
          <a:p>
            <a:r>
              <a:rPr lang="en-US" dirty="0"/>
              <a:t>Started his career at University of Krakow in Poland in 1492</a:t>
            </a:r>
          </a:p>
          <a:p>
            <a:r>
              <a:rPr lang="en-US" dirty="0"/>
              <a:t>At the forefront of the Scientific Revolution</a:t>
            </a:r>
          </a:p>
          <a:p>
            <a:r>
              <a:rPr lang="en-US" dirty="0"/>
              <a:t>Started at a time when few people dared to question old beliefs and superstitions</a:t>
            </a:r>
          </a:p>
        </p:txBody>
      </p:sp>
      <p:pic>
        <p:nvPicPr>
          <p:cNvPr id="5125" name="Picture 5" descr="copernic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676400"/>
            <a:ext cx="3276600" cy="41823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01000" cy="685800"/>
          </a:xfrm>
        </p:spPr>
        <p:txBody>
          <a:bodyPr/>
          <a:lstStyle/>
          <a:p>
            <a:r>
              <a:rPr lang="en-US" dirty="0"/>
              <a:t>Nicolaus Copernicus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0" y="1752600"/>
            <a:ext cx="3962400" cy="4419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Believed </a:t>
            </a:r>
            <a:r>
              <a:rPr lang="en-US" sz="2800" dirty="0" smtClean="0"/>
              <a:t>the Earth </a:t>
            </a:r>
            <a:r>
              <a:rPr lang="en-US" sz="2800" dirty="0"/>
              <a:t>was round &amp; that it rotated around the sun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Said the sun, not the Earth, was the center of the </a:t>
            </a:r>
            <a:r>
              <a:rPr lang="en-US" sz="2800" dirty="0" smtClean="0"/>
              <a:t>universe</a:t>
            </a:r>
          </a:p>
          <a:p>
            <a:pPr>
              <a:lnSpc>
                <a:spcPct val="100000"/>
              </a:lnSpc>
            </a:pPr>
            <a:r>
              <a:rPr lang="en-US" sz="2800" dirty="0" smtClean="0"/>
              <a:t>Challenged the idea that the Earth was unique and at the center of God’s attention</a:t>
            </a:r>
            <a:endParaRPr lang="en-US" sz="2800" dirty="0"/>
          </a:p>
          <a:p>
            <a:pPr>
              <a:lnSpc>
                <a:spcPct val="100000"/>
              </a:lnSpc>
              <a:buFont typeface="Wingdings" pitchFamily="2" charset="2"/>
              <a:buNone/>
            </a:pPr>
            <a:endParaRPr lang="en-US" sz="2800" dirty="0"/>
          </a:p>
        </p:txBody>
      </p:sp>
      <p:pic>
        <p:nvPicPr>
          <p:cNvPr id="6148" name="Picture 4" descr="copernic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81200"/>
            <a:ext cx="4800600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4114800" cy="838200"/>
          </a:xfrm>
        </p:spPr>
        <p:txBody>
          <a:bodyPr/>
          <a:lstStyle/>
          <a:p>
            <a:r>
              <a:rPr lang="en-US" dirty="0"/>
              <a:t>Johannes </a:t>
            </a:r>
            <a:r>
              <a:rPr lang="en-US" dirty="0" err="1"/>
              <a:t>Kepler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667000"/>
            <a:ext cx="8686800" cy="3886200"/>
          </a:xfrm>
        </p:spPr>
        <p:txBody>
          <a:bodyPr/>
          <a:lstStyle/>
          <a:p>
            <a:r>
              <a:rPr lang="en-US" sz="2800"/>
              <a:t>German astronomer &amp; mathematician</a:t>
            </a:r>
          </a:p>
          <a:p>
            <a:r>
              <a:rPr lang="en-US" sz="2800"/>
              <a:t>Protestant</a:t>
            </a:r>
          </a:p>
          <a:p>
            <a:r>
              <a:rPr lang="en-US" sz="2800"/>
              <a:t>Used math formulas to show that the planets revolved around the sun</a:t>
            </a:r>
          </a:p>
          <a:p>
            <a:r>
              <a:rPr lang="en-US" sz="2800"/>
              <a:t>Planets moved in </a:t>
            </a:r>
            <a:r>
              <a:rPr lang="en-US" sz="2800" b="1" u="sng"/>
              <a:t>ellipses</a:t>
            </a:r>
            <a:r>
              <a:rPr lang="en-US" sz="2800"/>
              <a:t> = ovals</a:t>
            </a:r>
          </a:p>
          <a:p>
            <a:r>
              <a:rPr lang="en-US" sz="2800"/>
              <a:t>Planets don’t always travel at the same speed - move faster as they approach the sun</a:t>
            </a:r>
          </a:p>
        </p:txBody>
      </p:sp>
      <p:pic>
        <p:nvPicPr>
          <p:cNvPr id="7172" name="Picture 4" descr="Kepler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28600"/>
            <a:ext cx="4654550" cy="2427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01000" cy="685800"/>
          </a:xfrm>
        </p:spPr>
        <p:txBody>
          <a:bodyPr/>
          <a:lstStyle/>
          <a:p>
            <a:r>
              <a:rPr lang="en-US" dirty="0"/>
              <a:t>Johannes </a:t>
            </a:r>
            <a:r>
              <a:rPr lang="en-US" dirty="0" err="1"/>
              <a:t>Kepler</a:t>
            </a:r>
            <a:endParaRPr lang="en-US" dirty="0"/>
          </a:p>
        </p:txBody>
      </p:sp>
      <p:pic>
        <p:nvPicPr>
          <p:cNvPr id="19460" name="Picture 4" descr="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71600"/>
            <a:ext cx="73914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73</TotalTime>
  <Words>746</Words>
  <Application>Microsoft Office PowerPoint</Application>
  <PresentationFormat>On-screen Show (4:3)</PresentationFormat>
  <Paragraphs>100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Georgia</vt:lpstr>
      <vt:lpstr>Wingdings</vt:lpstr>
      <vt:lpstr>Wingdings 2</vt:lpstr>
      <vt:lpstr>Civic</vt:lpstr>
      <vt:lpstr>The Scientific Revolution</vt:lpstr>
      <vt:lpstr>The Scientific Revolution</vt:lpstr>
      <vt:lpstr>The Question of Origins: Why Europe?</vt:lpstr>
      <vt:lpstr>Why Not the Islamic World?</vt:lpstr>
      <vt:lpstr>Why Not China?</vt:lpstr>
      <vt:lpstr>Nicolaus Copernicus</vt:lpstr>
      <vt:lpstr>Nicolaus Copernicus</vt:lpstr>
      <vt:lpstr>Johannes Kepler</vt:lpstr>
      <vt:lpstr>Johannes Kepler</vt:lpstr>
      <vt:lpstr>Galileo Galilei</vt:lpstr>
      <vt:lpstr>Galileo Galilei</vt:lpstr>
      <vt:lpstr>Trial of Galileo</vt:lpstr>
      <vt:lpstr>Sir Isaac Newton</vt:lpstr>
      <vt:lpstr>Sir Isaac Newton</vt:lpstr>
      <vt:lpstr>Sir Isaac Newton</vt:lpstr>
      <vt:lpstr>Francis Bacon</vt:lpstr>
      <vt:lpstr>Rene Descartes</vt:lpstr>
      <vt:lpstr>William Harvey</vt:lpstr>
      <vt:lpstr>Robert Hooke</vt:lpstr>
      <vt:lpstr>Robert Boyle</vt:lpstr>
      <vt:lpstr>Joseph Priestley</vt:lpstr>
    </vt:vector>
  </TitlesOfParts>
  <Company>GSCS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Scientific Revolution</dc:title>
  <dc:creator>GSCS</dc:creator>
  <cp:lastModifiedBy>JOSHUA  BEARD</cp:lastModifiedBy>
  <cp:revision>20</cp:revision>
  <dcterms:created xsi:type="dcterms:W3CDTF">2015-09-19T20:00:06Z</dcterms:created>
  <dcterms:modified xsi:type="dcterms:W3CDTF">2018-11-19T14:21:34Z</dcterms:modified>
</cp:coreProperties>
</file>