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sldIdLst>
    <p:sldId id="256" r:id="rId2"/>
    <p:sldId id="27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7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1651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ED3E41-E2DE-48B7-AD25-2C05D8372D60}" type="datetime4">
              <a:rPr lang="en-US" smtClean="0"/>
              <a:pPr/>
              <a:t>October 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/>
              <a:pPr/>
              <a:t>October 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78D1B-BB73-41B2-8202-C6678B761557}" type="datetime4">
              <a:rPr lang="en-US" smtClean="0"/>
              <a:pPr/>
              <a:t>October 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/>
              <a:pPr/>
              <a:t>October 1,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/>
              <a:pPr/>
              <a:t>October 1,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120655-FBEF-4656-A8A9-E7D9EB4F4DEC}" type="datetime4">
              <a:rPr lang="en-US" smtClean="0"/>
              <a:pPr/>
              <a:t>October 1,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/>
              <a:pPr/>
              <a:t>October 1,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544D9-E8EB-4DFC-9BAC-8FC5CFB1A919}" type="datetime4">
              <a:rPr lang="en-US" smtClean="0"/>
              <a:pPr/>
              <a:t>October 1,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F894904-8048-429B-BF77-F17DA8F8287B}" type="datetime4">
              <a:rPr lang="en-US" smtClean="0"/>
              <a:pPr/>
              <a:t>October 1,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October 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 World History Notes</a:t>
            </a:r>
          </a:p>
          <a:p>
            <a:r>
              <a:rPr lang="en-US"/>
              <a:t>Chapter 8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1800765"/>
          </a:xfrm>
        </p:spPr>
        <p:txBody>
          <a:bodyPr/>
          <a:lstStyle/>
          <a:p>
            <a:r>
              <a:rPr lang="en-US" dirty="0"/>
              <a:t>The Arab Empire</a:t>
            </a:r>
          </a:p>
        </p:txBody>
      </p:sp>
    </p:spTree>
    <p:extLst>
      <p:ext uri="{BB962C8B-B14F-4D97-AF65-F5344CB8AC3E}">
        <p14:creationId xmlns:p14="http://schemas.microsoft.com/office/powerpoint/2010/main" val="96459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237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Sunnis vs. Shi’ites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5137722"/>
          </a:xfrm>
        </p:spPr>
        <p:txBody>
          <a:bodyPr>
            <a:normAutofit/>
          </a:bodyPr>
          <a:lstStyle/>
          <a:p>
            <a:r>
              <a:rPr lang="en-US" sz="2600" dirty="0"/>
              <a:t>Believe the caliph is the rightful political and military leader of Islam</a:t>
            </a:r>
          </a:p>
          <a:p>
            <a:r>
              <a:rPr lang="en-US" sz="2600" dirty="0"/>
              <a:t>Believe the caliph should be chosen by the Islamic community</a:t>
            </a:r>
          </a:p>
          <a:p>
            <a:r>
              <a:rPr lang="en-US" sz="2600" dirty="0"/>
              <a:t>Believe the caliph can be any devout Muslim</a:t>
            </a:r>
          </a:p>
          <a:p>
            <a:r>
              <a:rPr lang="en-US" sz="2600" dirty="0"/>
              <a:t>Religious authority comes from the larger Islamic community; particularly </a:t>
            </a:r>
            <a:r>
              <a:rPr lang="en-US" sz="2600" i="1" dirty="0" err="1"/>
              <a:t>ulama</a:t>
            </a:r>
            <a:r>
              <a:rPr lang="en-US" sz="2600" dirty="0"/>
              <a:t> = religious scholars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Believe that the leader of the Islamic community should be a blood descendant/relative of Muhammad</a:t>
            </a:r>
          </a:p>
          <a:p>
            <a:r>
              <a:rPr lang="en-US" sz="2600" dirty="0"/>
              <a:t>Religious authority comes from prayer leaders called </a:t>
            </a:r>
            <a:r>
              <a:rPr lang="en-US" sz="2600" i="1" dirty="0"/>
              <a:t>imams</a:t>
            </a:r>
            <a:endParaRPr lang="en-US" sz="2600" dirty="0"/>
          </a:p>
          <a:p>
            <a:r>
              <a:rPr lang="en-US" sz="2600" i="1" dirty="0"/>
              <a:t>Imams</a:t>
            </a:r>
            <a:r>
              <a:rPr lang="en-US" sz="2600" dirty="0"/>
              <a:t> = only ones that can correctly interpret divine revelations and Islamic law</a:t>
            </a:r>
            <a:endParaRPr lang="en-US" sz="2600" i="1" dirty="0"/>
          </a:p>
        </p:txBody>
      </p:sp>
      <p:cxnSp>
        <p:nvCxnSpPr>
          <p:cNvPr id="7" name="Straight Arrow Connector 6"/>
          <p:cNvCxnSpPr>
            <a:endCxn id="4" idx="0"/>
          </p:cNvCxnSpPr>
          <p:nvPr/>
        </p:nvCxnSpPr>
        <p:spPr>
          <a:xfrm flipH="1">
            <a:off x="2402205" y="852358"/>
            <a:ext cx="1164064" cy="4460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5" idx="0"/>
          </p:cNvCxnSpPr>
          <p:nvPr/>
        </p:nvCxnSpPr>
        <p:spPr>
          <a:xfrm>
            <a:off x="5479876" y="852358"/>
            <a:ext cx="1261919" cy="4460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496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AE66D-27AB-489F-848D-EC4C4914D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587A8E-DA7C-4FB5-8499-C76BDF99072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76225" y="146091"/>
            <a:ext cx="9022896" cy="473701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B01087-A12F-456C-800E-1D2E0D20007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880780" y="4995557"/>
            <a:ext cx="4251960" cy="4937760"/>
          </a:xfrm>
        </p:spPr>
        <p:txBody>
          <a:bodyPr/>
          <a:lstStyle/>
          <a:p>
            <a:r>
              <a:rPr lang="en-US" dirty="0"/>
              <a:t>About 90% of Muslims are Sunni</a:t>
            </a:r>
          </a:p>
        </p:txBody>
      </p:sp>
    </p:spTree>
    <p:extLst>
      <p:ext uri="{BB962C8B-B14F-4D97-AF65-F5344CB8AC3E}">
        <p14:creationId xmlns:p14="http://schemas.microsoft.com/office/powerpoint/2010/main" val="705531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902079"/>
          </a:xfrm>
        </p:spPr>
        <p:txBody>
          <a:bodyPr/>
          <a:lstStyle/>
          <a:p>
            <a:r>
              <a:rPr lang="en-US" dirty="0"/>
              <a:t>Islamic Caliphs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775026" y="1298448"/>
            <a:ext cx="5094654" cy="5329068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As the Arab Empire grew, caliphs were transformed from modest Arab chiefs into absolute, all-powerful monarchs</a:t>
            </a:r>
          </a:p>
          <a:p>
            <a:pPr lvl="1"/>
            <a:r>
              <a:rPr lang="en-US" sz="2400" dirty="0"/>
              <a:t>Elaborate court rituals</a:t>
            </a:r>
          </a:p>
          <a:p>
            <a:pPr lvl="1"/>
            <a:r>
              <a:rPr lang="en-US" sz="2400" dirty="0"/>
              <a:t>Complex bureaucracy</a:t>
            </a:r>
          </a:p>
          <a:p>
            <a:pPr lvl="1"/>
            <a:r>
              <a:rPr lang="en-US" sz="2400" dirty="0"/>
              <a:t>Standing army</a:t>
            </a:r>
          </a:p>
          <a:p>
            <a:pPr lvl="1"/>
            <a:r>
              <a:rPr lang="en-US" sz="2400" dirty="0"/>
              <a:t>Centralized systems of taxation and money</a:t>
            </a:r>
          </a:p>
          <a:p>
            <a:r>
              <a:rPr lang="en-US" sz="2600" dirty="0"/>
              <a:t>2 major ruling dynasties came to control the Arab Empire during this time = Umayyad dynasty and Abbasid dynasty</a:t>
            </a:r>
          </a:p>
          <a:p>
            <a:pPr marL="170752" lvl="1" indent="0">
              <a:buNone/>
            </a:pP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224" y="1607358"/>
            <a:ext cx="3272647" cy="449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205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Umayyad Dynasty (661 – 750)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23073" y="1818563"/>
            <a:ext cx="4346606" cy="4678569"/>
          </a:xfrm>
        </p:spPr>
        <p:txBody>
          <a:bodyPr>
            <a:normAutofit/>
          </a:bodyPr>
          <a:lstStyle/>
          <a:p>
            <a:r>
              <a:rPr lang="en-US" sz="2600" dirty="0"/>
              <a:t>Vast expansion of Arab Empire</a:t>
            </a:r>
          </a:p>
          <a:p>
            <a:r>
              <a:rPr lang="en-US" sz="2600" dirty="0"/>
              <a:t>Caliphs became hereditary rulers</a:t>
            </a:r>
          </a:p>
          <a:p>
            <a:r>
              <a:rPr lang="en-US" sz="2600" dirty="0"/>
              <a:t>Empire’s capital moved from Medina to Roman/Byzantine city of Damascus in Syria</a:t>
            </a:r>
          </a:p>
          <a:p>
            <a:r>
              <a:rPr lang="en-US" sz="2600" dirty="0"/>
              <a:t>Ruling class = Arab military aristocracy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000" y="1957725"/>
            <a:ext cx="4100332" cy="2755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6224" y="4835825"/>
            <a:ext cx="39511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Dome of the Rock</a:t>
            </a:r>
          </a:p>
          <a:p>
            <a:pPr algn="ctr"/>
            <a:r>
              <a:rPr lang="en-US" dirty="0"/>
              <a:t>Built in Jerusalem in 691 CE</a:t>
            </a:r>
          </a:p>
          <a:p>
            <a:pPr algn="ctr"/>
            <a:r>
              <a:rPr lang="en-US" dirty="0"/>
              <a:t>Built by Umayyad Caliph </a:t>
            </a:r>
            <a:r>
              <a:rPr lang="en-US" dirty="0" err="1"/>
              <a:t>Abd</a:t>
            </a:r>
            <a:r>
              <a:rPr lang="en-US" dirty="0"/>
              <a:t> al-Malik</a:t>
            </a:r>
          </a:p>
        </p:txBody>
      </p:sp>
    </p:spTree>
    <p:extLst>
      <p:ext uri="{BB962C8B-B14F-4D97-AF65-F5344CB8AC3E}">
        <p14:creationId xmlns:p14="http://schemas.microsoft.com/office/powerpoint/2010/main" val="3104176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Umayyad Dynasty (661 – 750)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774294"/>
            <a:ext cx="8595360" cy="4461913"/>
          </a:xfrm>
        </p:spPr>
        <p:txBody>
          <a:bodyPr>
            <a:normAutofit/>
          </a:bodyPr>
          <a:lstStyle/>
          <a:p>
            <a:r>
              <a:rPr lang="en-US" sz="2600" dirty="0"/>
              <a:t>Overthrown because:</a:t>
            </a:r>
          </a:p>
          <a:p>
            <a:pPr lvl="1"/>
            <a:r>
              <a:rPr lang="en-US" sz="2400" dirty="0"/>
              <a:t>Non-Arabs resented their status as second-class citizens</a:t>
            </a:r>
          </a:p>
          <a:p>
            <a:pPr lvl="1"/>
            <a:r>
              <a:rPr lang="en-US" sz="2400" dirty="0"/>
              <a:t>Shia Muslims believed Umayyad caliphs were illegitimate</a:t>
            </a:r>
          </a:p>
          <a:p>
            <a:pPr lvl="1"/>
            <a:r>
              <a:rPr lang="en-US" sz="2400" dirty="0"/>
              <a:t>Many Arabs protested the luxurious living of their rulers</a:t>
            </a:r>
          </a:p>
        </p:txBody>
      </p:sp>
    </p:spTree>
    <p:extLst>
      <p:ext uri="{BB962C8B-B14F-4D97-AF65-F5344CB8AC3E}">
        <p14:creationId xmlns:p14="http://schemas.microsoft.com/office/powerpoint/2010/main" val="630257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Abbasid Dynasty (750 – 1258)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617739"/>
            <a:ext cx="6005792" cy="4870615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Built up a new capital for the empire in Baghdad</a:t>
            </a:r>
          </a:p>
          <a:p>
            <a:r>
              <a:rPr lang="en-US" sz="2600" dirty="0"/>
              <a:t>Non-Arabs now played a prominent role</a:t>
            </a:r>
          </a:p>
          <a:p>
            <a:pPr lvl="1"/>
            <a:r>
              <a:rPr lang="en-US" sz="2400" dirty="0"/>
              <a:t>Persian culture became the culture of Islamic elites</a:t>
            </a:r>
          </a:p>
          <a:p>
            <a:r>
              <a:rPr lang="en-US" sz="2600" dirty="0"/>
              <a:t>Political unity = didn’t last long</a:t>
            </a:r>
          </a:p>
          <a:p>
            <a:r>
              <a:rPr lang="en-US" sz="2600" dirty="0"/>
              <a:t>By the mid-800s = many local governors or military commanders asserted autonomy over their regions</a:t>
            </a:r>
          </a:p>
          <a:p>
            <a:pPr lvl="1"/>
            <a:r>
              <a:rPr lang="en-US" sz="2400" dirty="0"/>
              <a:t>Islamic world fractured into multiple “sultanates”</a:t>
            </a:r>
          </a:p>
          <a:p>
            <a:r>
              <a:rPr lang="en-US" sz="2600" dirty="0"/>
              <a:t>Dynasty officially ended when conquered by the Mongols in 1258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0112" y="1295401"/>
            <a:ext cx="2336800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30975" y="4088054"/>
            <a:ext cx="2478762" cy="24003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5062362" y="3113715"/>
            <a:ext cx="1468613" cy="18960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688044" y="5009776"/>
            <a:ext cx="3183547" cy="11480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49816" y="228600"/>
            <a:ext cx="2117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no, we can’t watch Aladdin OR </a:t>
            </a:r>
            <a:r>
              <a:rPr lang="en-US" dirty="0" err="1"/>
              <a:t>Mulan</a:t>
            </a:r>
            <a:r>
              <a:rPr lang="en-US" dirty="0"/>
              <a:t> in class.</a:t>
            </a:r>
          </a:p>
        </p:txBody>
      </p:sp>
    </p:spTree>
    <p:extLst>
      <p:ext uri="{BB962C8B-B14F-4D97-AF65-F5344CB8AC3E}">
        <p14:creationId xmlns:p14="http://schemas.microsoft.com/office/powerpoint/2010/main" val="766700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Central Question in the Empire:</a:t>
            </a:r>
            <a:br>
              <a:rPr lang="en-US" dirty="0"/>
            </a:br>
            <a:r>
              <a:rPr lang="en-US" dirty="0"/>
              <a:t>What does it mean to be a Muslim?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Answer = strict adherence to the </a:t>
            </a:r>
            <a:r>
              <a:rPr lang="en-US" sz="2600" i="1" dirty="0"/>
              <a:t>sharia</a:t>
            </a:r>
            <a:r>
              <a:rPr lang="en-US" sz="2600" dirty="0"/>
              <a:t> = Islamic religious and civil law</a:t>
            </a:r>
          </a:p>
          <a:p>
            <a:r>
              <a:rPr lang="en-US" sz="2600" i="1" dirty="0"/>
              <a:t>Sharia</a:t>
            </a:r>
            <a:r>
              <a:rPr lang="en-US" sz="2600" dirty="0"/>
              <a:t> created based on the Quran, Muhamad, and religious leaders.</a:t>
            </a:r>
          </a:p>
          <a:p>
            <a:r>
              <a:rPr lang="en-US" sz="2600" i="1" dirty="0"/>
              <a:t>Sharia</a:t>
            </a:r>
            <a:r>
              <a:rPr lang="en-US" sz="2600" dirty="0"/>
              <a:t> addressed virtually every aspect of life; Examples:</a:t>
            </a:r>
          </a:p>
          <a:p>
            <a:pPr lvl="1"/>
            <a:r>
              <a:rPr lang="en-US" sz="2400" dirty="0"/>
              <a:t>Guidance for prayer and ritual cleansing</a:t>
            </a:r>
          </a:p>
          <a:p>
            <a:pPr lvl="1"/>
            <a:r>
              <a:rPr lang="en-US" sz="2400" dirty="0"/>
              <a:t>Treatment of slaves</a:t>
            </a:r>
          </a:p>
          <a:p>
            <a:pPr lvl="1"/>
            <a:r>
              <a:rPr lang="en-US" sz="2400" dirty="0"/>
              <a:t>Rules for political life</a:t>
            </a:r>
          </a:p>
          <a:p>
            <a:pPr lvl="1"/>
            <a:r>
              <a:rPr lang="en-US" sz="2400" dirty="0"/>
              <a:t>Rules for marriage, divorce, and inheritance</a:t>
            </a:r>
          </a:p>
          <a:p>
            <a:pPr lvl="1"/>
            <a:r>
              <a:rPr lang="en-US" sz="2400" dirty="0"/>
              <a:t>Rules for business and commercial practices</a:t>
            </a:r>
          </a:p>
        </p:txBody>
      </p:sp>
    </p:spTree>
    <p:extLst>
      <p:ext uri="{BB962C8B-B14F-4D97-AF65-F5344CB8AC3E}">
        <p14:creationId xmlns:p14="http://schemas.microsoft.com/office/powerpoint/2010/main" val="3089547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Sufis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601062" y="1298448"/>
            <a:ext cx="5268618" cy="5329068"/>
          </a:xfrm>
        </p:spPr>
        <p:txBody>
          <a:bodyPr>
            <a:normAutofit/>
          </a:bodyPr>
          <a:lstStyle/>
          <a:p>
            <a:r>
              <a:rPr lang="en-US" sz="2600" dirty="0"/>
              <a:t>Muslims who believed that the wealth and success of Islamic civilization was a deviation from the purer spirituality of Muhammad’s time</a:t>
            </a:r>
          </a:p>
          <a:p>
            <a:r>
              <a:rPr lang="en-US" sz="2600" dirty="0"/>
              <a:t>Searched for a direct and personal experience with the divine</a:t>
            </a:r>
          </a:p>
          <a:p>
            <a:r>
              <a:rPr lang="en-US" sz="2600" dirty="0"/>
              <a:t>Rejected the material world</a:t>
            </a:r>
          </a:p>
          <a:p>
            <a:r>
              <a:rPr lang="en-US" sz="2600" dirty="0"/>
              <a:t>Meditated on the words of the Quran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224" y="1478974"/>
            <a:ext cx="3168269" cy="476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147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Women and Men in Early Islam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591056"/>
            <a:ext cx="5175504" cy="4645152"/>
          </a:xfrm>
        </p:spPr>
        <p:txBody>
          <a:bodyPr>
            <a:normAutofit/>
          </a:bodyPr>
          <a:lstStyle/>
          <a:p>
            <a:r>
              <a:rPr lang="en-US" sz="2600" dirty="0"/>
              <a:t>According to interpretations of the Quran made by Muslim scholars:</a:t>
            </a:r>
          </a:p>
          <a:p>
            <a:pPr lvl="1"/>
            <a:r>
              <a:rPr lang="en-US" sz="2400" dirty="0"/>
              <a:t>Spiritually </a:t>
            </a:r>
            <a:r>
              <a:rPr lang="en-US" sz="2400" dirty="0">
                <a:sym typeface="Wingdings" pitchFamily="2" charset="2"/>
              </a:rPr>
              <a:t> men and women are equal</a:t>
            </a:r>
          </a:p>
          <a:p>
            <a:pPr lvl="1"/>
            <a:r>
              <a:rPr lang="en-US" sz="2400" dirty="0">
                <a:sym typeface="Wingdings" pitchFamily="2" charset="2"/>
              </a:rPr>
              <a:t>Socially (especially in marriage)  women are inferior to men and should obey them</a:t>
            </a:r>
            <a:endParaRPr lang="en-US" sz="2600" dirty="0"/>
          </a:p>
          <a:p>
            <a:r>
              <a:rPr lang="en-US" sz="2600" dirty="0"/>
              <a:t>The Quran provided a mix of rights, restrictions, and protections for women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9824" y="2430114"/>
            <a:ext cx="3090672" cy="226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Women and Men in Early Islam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481328"/>
            <a:ext cx="4744974" cy="4754880"/>
          </a:xfrm>
        </p:spPr>
        <p:txBody>
          <a:bodyPr>
            <a:normAutofit/>
          </a:bodyPr>
          <a:lstStyle/>
          <a:p>
            <a:r>
              <a:rPr lang="en-US" sz="2600" dirty="0"/>
              <a:t>Examples of rights &amp; protection for women within the Quran include:</a:t>
            </a:r>
          </a:p>
          <a:p>
            <a:pPr lvl="1"/>
            <a:r>
              <a:rPr lang="en-US" sz="2400" dirty="0"/>
              <a:t>Rights to dowries and some inheritances</a:t>
            </a:r>
          </a:p>
          <a:p>
            <a:pPr lvl="1"/>
            <a:r>
              <a:rPr lang="en-US" sz="2400" dirty="0"/>
              <a:t>Control over their own property</a:t>
            </a:r>
          </a:p>
          <a:p>
            <a:pPr lvl="1"/>
            <a:r>
              <a:rPr lang="en-US" sz="2400" dirty="0"/>
              <a:t>Marriage = must be consensual</a:t>
            </a:r>
          </a:p>
          <a:p>
            <a:pPr lvl="1"/>
            <a:r>
              <a:rPr lang="en-US" sz="2400" dirty="0"/>
              <a:t>Women could divorce men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9294" y="2245995"/>
            <a:ext cx="3848481" cy="3112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40624-096D-40A5-8B8D-0E038CBF0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 terms of Period 3 empires just remember…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F2FCD-6B7A-459B-B7E2-5B7249267D2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3200" dirty="0"/>
              <a:t>M&amp;M’s</a:t>
            </a:r>
          </a:p>
          <a:p>
            <a:endParaRPr lang="en-US" sz="3200" dirty="0"/>
          </a:p>
          <a:p>
            <a:r>
              <a:rPr lang="en-US" sz="3200" dirty="0"/>
              <a:t>Muslims and Mongols</a:t>
            </a:r>
          </a:p>
        </p:txBody>
      </p:sp>
    </p:spTree>
    <p:extLst>
      <p:ext uri="{BB962C8B-B14F-4D97-AF65-F5344CB8AC3E}">
        <p14:creationId xmlns:p14="http://schemas.microsoft.com/office/powerpoint/2010/main" val="3401997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923544"/>
          </a:xfrm>
        </p:spPr>
        <p:txBody>
          <a:bodyPr/>
          <a:lstStyle/>
          <a:p>
            <a:r>
              <a:rPr lang="en-US" dirty="0"/>
              <a:t>Growing Restrictions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Occurred during the Abbasid dynasty</a:t>
            </a:r>
          </a:p>
          <a:p>
            <a:r>
              <a:rPr lang="en-US" sz="2600" dirty="0"/>
              <a:t>Arab Empire grew in size, wealth, and splendor</a:t>
            </a:r>
          </a:p>
          <a:p>
            <a:pPr lvl="1"/>
            <a:r>
              <a:rPr lang="en-US" sz="2400" dirty="0"/>
              <a:t>Result = role of women became more limited</a:t>
            </a:r>
          </a:p>
          <a:p>
            <a:r>
              <a:rPr lang="en-US" sz="2600" dirty="0"/>
              <a:t>Applied to upper-class women</a:t>
            </a:r>
          </a:p>
          <a:p>
            <a:r>
              <a:rPr lang="en-US" sz="2600" dirty="0"/>
              <a:t>Lower-class women = didn’t have servants; had to leave the house for shopping or work</a:t>
            </a:r>
          </a:p>
          <a:p>
            <a:r>
              <a:rPr lang="en-US" sz="2600" dirty="0"/>
              <a:t>These restrictions stemmed from the traditions and cultures within the Arab Empire; NOT the Quran itself</a:t>
            </a:r>
          </a:p>
          <a:p>
            <a:endParaRPr lang="en-US" sz="2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905256"/>
          </a:xfrm>
        </p:spPr>
        <p:txBody>
          <a:bodyPr/>
          <a:lstStyle/>
          <a:p>
            <a:r>
              <a:rPr lang="en-US" dirty="0"/>
              <a:t>Examples of the Growing Restrictions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Women now expected to pray at home instead of in public mosques</a:t>
            </a:r>
          </a:p>
          <a:p>
            <a:r>
              <a:rPr lang="en-US" sz="2600" dirty="0"/>
              <a:t>Veiling and seclusion of women became standard practice</a:t>
            </a:r>
          </a:p>
          <a:p>
            <a:r>
              <a:rPr lang="en-US" sz="2600" dirty="0"/>
              <a:t>Separate living quarters in wealthy homes for women</a:t>
            </a:r>
          </a:p>
          <a:p>
            <a:r>
              <a:rPr lang="en-US" sz="2600" dirty="0"/>
              <a:t>“Honor killing” = women killed by male relatives if they violated a </a:t>
            </a:r>
            <a:r>
              <a:rPr lang="en-US" sz="2600"/>
              <a:t>sexual taboo</a:t>
            </a:r>
            <a:endParaRPr lang="en-US" sz="2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3801" y="4215384"/>
            <a:ext cx="2955607" cy="235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Hadiths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105656" y="2075688"/>
            <a:ext cx="4764024" cy="4498848"/>
          </a:xfrm>
        </p:spPr>
        <p:txBody>
          <a:bodyPr>
            <a:normAutofit/>
          </a:bodyPr>
          <a:lstStyle/>
          <a:p>
            <a:r>
              <a:rPr lang="en-US" sz="2600" dirty="0"/>
              <a:t>The </a:t>
            </a:r>
            <a:r>
              <a:rPr lang="en-US" sz="2600" dirty="0" err="1"/>
              <a:t>Hadiths</a:t>
            </a:r>
            <a:r>
              <a:rPr lang="en-US" sz="2600" dirty="0"/>
              <a:t> = traditions about the sayings or actions of Muhammad</a:t>
            </a:r>
          </a:p>
          <a:p>
            <a:pPr lvl="1"/>
            <a:r>
              <a:rPr lang="en-US" sz="2400" dirty="0"/>
              <a:t>Became an important source of Islamic law</a:t>
            </a:r>
          </a:p>
          <a:p>
            <a:pPr lvl="1"/>
            <a:r>
              <a:rPr lang="en-US" sz="2400" dirty="0"/>
              <a:t>Negative view of women </a:t>
            </a:r>
            <a:r>
              <a:rPr lang="en-US" sz="2400" dirty="0">
                <a:sym typeface="Wingdings" pitchFamily="2" charset="2"/>
              </a:rPr>
              <a:t> weak, deficient, etc.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9562" y="4074033"/>
            <a:ext cx="2276094" cy="227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225" y="1499616"/>
            <a:ext cx="3829431" cy="22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97708"/>
          </a:xfrm>
        </p:spPr>
        <p:txBody>
          <a:bodyPr/>
          <a:lstStyle/>
          <a:p>
            <a:r>
              <a:rPr lang="en-US" dirty="0"/>
              <a:t>The Arab Empire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6225" y="1298447"/>
            <a:ext cx="4646965" cy="5346463"/>
          </a:xfrm>
        </p:spPr>
        <p:txBody>
          <a:bodyPr>
            <a:normAutofit fontScale="92500"/>
          </a:bodyPr>
          <a:lstStyle/>
          <a:p>
            <a:r>
              <a:rPr lang="en-US" sz="2600" dirty="0"/>
              <a:t>Stretched from Spain to India</a:t>
            </a:r>
          </a:p>
          <a:p>
            <a:r>
              <a:rPr lang="en-US" sz="2600" dirty="0"/>
              <a:t>Extended to areas in Europe, Asia, and Africa</a:t>
            </a:r>
          </a:p>
          <a:p>
            <a:r>
              <a:rPr lang="en-US" sz="2600" dirty="0"/>
              <a:t>Encompassed all or part of the following civilizations:</a:t>
            </a:r>
          </a:p>
          <a:p>
            <a:pPr lvl="1"/>
            <a:r>
              <a:rPr lang="en-US" sz="2400" dirty="0"/>
              <a:t>Egyptian, Roman/Byzantine, Persian, Mesopotamian, and Indian</a:t>
            </a:r>
          </a:p>
          <a:p>
            <a:r>
              <a:rPr lang="en-US" sz="2600" dirty="0"/>
              <a:t>With the expansion of the Arab Empire came the spread of:</a:t>
            </a:r>
          </a:p>
          <a:p>
            <a:pPr lvl="1"/>
            <a:r>
              <a:rPr lang="en-US" sz="2400" dirty="0"/>
              <a:t>Islamic faith</a:t>
            </a:r>
          </a:p>
          <a:p>
            <a:pPr lvl="1"/>
            <a:r>
              <a:rPr lang="en-US" sz="2400" dirty="0"/>
              <a:t>Arabic language</a:t>
            </a:r>
          </a:p>
          <a:p>
            <a:pPr lvl="1"/>
            <a:r>
              <a:rPr lang="en-US" sz="2400" dirty="0"/>
              <a:t>Culture of Arabia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3189" y="1896061"/>
            <a:ext cx="3944585" cy="374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91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487062"/>
            <a:ext cx="3081287" cy="1409000"/>
          </a:xfrm>
        </p:spPr>
        <p:txBody>
          <a:bodyPr>
            <a:normAutofit/>
          </a:bodyPr>
          <a:lstStyle/>
          <a:p>
            <a:r>
              <a:rPr lang="en-US" dirty="0"/>
              <a:t>War and Conquest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3148504"/>
            <a:ext cx="8595360" cy="3479011"/>
          </a:xfrm>
        </p:spPr>
        <p:txBody>
          <a:bodyPr>
            <a:normAutofit/>
          </a:bodyPr>
          <a:lstStyle/>
          <a:p>
            <a:r>
              <a:rPr lang="en-US" sz="2600" dirty="0"/>
              <a:t>650s = Arab forces defeated the Persian Empire and took over about half of Byzantium’s territories</a:t>
            </a:r>
          </a:p>
          <a:p>
            <a:pPr lvl="1"/>
            <a:r>
              <a:rPr lang="en-US" sz="2400" dirty="0"/>
              <a:t>Both had been weak for a long time due to fighting with each other</a:t>
            </a:r>
          </a:p>
          <a:p>
            <a:r>
              <a:rPr lang="en-US" sz="2600" dirty="0"/>
              <a:t> Early 700s = Arab forces swept through North Africa, conquered Spain, and attacked southern France</a:t>
            </a:r>
          </a:p>
          <a:p>
            <a:r>
              <a:rPr lang="en-US" sz="2600" dirty="0"/>
              <a:t>Early 700s = Arab forces reached the Indus River and took over some major oases towns in Central Asia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31698" y="228601"/>
            <a:ext cx="5028989" cy="291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96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p_11_01_the_arab_empir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531225" cy="594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665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902079"/>
          </a:xfrm>
        </p:spPr>
        <p:txBody>
          <a:bodyPr/>
          <a:lstStyle/>
          <a:p>
            <a:r>
              <a:rPr lang="en-US" dirty="0"/>
              <a:t>War and Conquest: Motives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Merchants wanted access to profitable trade routes and wealthy agricultural regions</a:t>
            </a:r>
          </a:p>
          <a:p>
            <a:r>
              <a:rPr lang="en-US" sz="2600" dirty="0"/>
              <a:t>Individuals wanted to gain wealth and social promotion</a:t>
            </a:r>
          </a:p>
          <a:p>
            <a:r>
              <a:rPr lang="en-US" sz="2600" dirty="0"/>
              <a:t>Expansion provided a common task for the Islamic community (</a:t>
            </a:r>
            <a:r>
              <a:rPr lang="en-US" sz="2600" i="1" dirty="0" err="1"/>
              <a:t>umma</a:t>
            </a:r>
            <a:r>
              <a:rPr lang="en-US" sz="2600" dirty="0"/>
              <a:t>) that was on the verge of falling apart after Muhammad’s death</a:t>
            </a:r>
          </a:p>
          <a:p>
            <a:r>
              <a:rPr lang="en-US" sz="2600" dirty="0"/>
              <a:t>Spread of Muslim faith and righteous government across the world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3429" y="4528236"/>
            <a:ext cx="3484873" cy="207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3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849893"/>
          </a:xfrm>
        </p:spPr>
        <p:txBody>
          <a:bodyPr/>
          <a:lstStyle/>
          <a:p>
            <a:r>
              <a:rPr lang="en-US" dirty="0"/>
              <a:t>War and Conquest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Conversion to Islam not forced on anyone in the Arab Empire</a:t>
            </a:r>
          </a:p>
          <a:p>
            <a:pPr lvl="1"/>
            <a:r>
              <a:rPr lang="en-US" sz="2400" dirty="0"/>
              <a:t>In fact: Zoroastrians, Jews, and Christians all considered “people of the book” and were given the status of </a:t>
            </a:r>
            <a:r>
              <a:rPr lang="en-US" sz="2400" i="1" dirty="0" err="1"/>
              <a:t>dhimmis</a:t>
            </a:r>
            <a:r>
              <a:rPr lang="en-US" sz="2400" dirty="0"/>
              <a:t> (protected subjects)</a:t>
            </a:r>
          </a:p>
          <a:p>
            <a:r>
              <a:rPr lang="en-US" sz="2600" dirty="0"/>
              <a:t>In the 400s years following Muhammad’s death, millions of individuals and many whole societies with the Arab Empire adopted Islam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8450" y="4366159"/>
            <a:ext cx="3606800" cy="235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099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67288"/>
          </a:xfrm>
        </p:spPr>
        <p:txBody>
          <a:bodyPr/>
          <a:lstStyle/>
          <a:p>
            <a:r>
              <a:rPr lang="en-US" dirty="0"/>
              <a:t>Widespread Conversion to Islam – WHY?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6224" y="1298447"/>
            <a:ext cx="5951699" cy="3311241"/>
          </a:xfrm>
        </p:spPr>
        <p:txBody>
          <a:bodyPr>
            <a:normAutofit fontScale="92500"/>
          </a:bodyPr>
          <a:lstStyle/>
          <a:p>
            <a:r>
              <a:rPr lang="en-US" sz="2600" dirty="0"/>
              <a:t>Not such a dramatic change for many Zoroastrians, Jews, and Christians</a:t>
            </a:r>
          </a:p>
          <a:p>
            <a:pPr lvl="1"/>
            <a:r>
              <a:rPr lang="en-US" sz="2500" dirty="0"/>
              <a:t>Already familiar with ideas of: monotheism, heaven, hell, final judgment, divine revelation, fasting, ritual prayer, etc.</a:t>
            </a:r>
          </a:p>
          <a:p>
            <a:r>
              <a:rPr lang="en-US" sz="2600" dirty="0"/>
              <a:t> Islam sponsored by a powerful state </a:t>
            </a:r>
            <a:r>
              <a:rPr lang="en-US" sz="2600" dirty="0">
                <a:sym typeface="Wingdings"/>
              </a:rPr>
              <a:t> Wealth and prestige of Arab Empire attracted people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7923" y="1298447"/>
            <a:ext cx="2639852" cy="28067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6224" y="4453134"/>
            <a:ext cx="83698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500" dirty="0">
                <a:solidFill>
                  <a:schemeClr val="tx2"/>
                </a:solidFill>
              </a:rPr>
              <a:t>Successful conquest called into question the power of old gods; perhaps Allah really is all-powerful</a:t>
            </a:r>
          </a:p>
          <a:p>
            <a:pPr marL="457200" indent="-457200">
              <a:buFont typeface="Arial"/>
              <a:buChar char="•"/>
            </a:pPr>
            <a:r>
              <a:rPr lang="en-US" sz="2500" dirty="0">
                <a:solidFill>
                  <a:schemeClr val="tx2"/>
                </a:solidFill>
              </a:rPr>
              <a:t>Many incentives for converting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	Ex: Didn’t have to pay </a:t>
            </a:r>
            <a:r>
              <a:rPr lang="en-US" sz="2400" i="1" dirty="0" err="1">
                <a:solidFill>
                  <a:schemeClr val="tx2"/>
                </a:solidFill>
              </a:rPr>
              <a:t>jizya</a:t>
            </a:r>
            <a:r>
              <a:rPr lang="en-US" sz="2400" dirty="0">
                <a:solidFill>
                  <a:schemeClr val="tx2"/>
                </a:solidFill>
              </a:rPr>
              <a:t> = tax on non-Muslims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	Ex: Could hold official positions; social mobility</a:t>
            </a:r>
          </a:p>
        </p:txBody>
      </p:sp>
    </p:spTree>
    <p:extLst>
      <p:ext uri="{BB962C8B-B14F-4D97-AF65-F5344CB8AC3E}">
        <p14:creationId xmlns:p14="http://schemas.microsoft.com/office/powerpoint/2010/main" val="4014004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97708"/>
          </a:xfrm>
        </p:spPr>
        <p:txBody>
          <a:bodyPr/>
          <a:lstStyle/>
          <a:p>
            <a:r>
              <a:rPr lang="en-US" dirty="0"/>
              <a:t>Divisions and Controversies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5657864" cy="5276882"/>
          </a:xfrm>
        </p:spPr>
        <p:txBody>
          <a:bodyPr>
            <a:normAutofit/>
          </a:bodyPr>
          <a:lstStyle/>
          <a:p>
            <a:r>
              <a:rPr lang="en-US" sz="2600" dirty="0"/>
              <a:t>The “Rightly Guided Caliphs” (632 – 661)</a:t>
            </a:r>
          </a:p>
          <a:p>
            <a:pPr lvl="1"/>
            <a:r>
              <a:rPr lang="en-US" sz="2400" dirty="0"/>
              <a:t>First 4 caliphs after Muhammad</a:t>
            </a:r>
          </a:p>
          <a:p>
            <a:pPr lvl="1"/>
            <a:r>
              <a:rPr lang="en-US" sz="2400" dirty="0"/>
              <a:t>(Caliph = the political and religious leader of the Islamic community)</a:t>
            </a:r>
          </a:p>
          <a:p>
            <a:pPr lvl="1"/>
            <a:r>
              <a:rPr lang="en-US" sz="2400" dirty="0"/>
              <a:t>Close companions of Muhammad</a:t>
            </a:r>
          </a:p>
          <a:p>
            <a:pPr lvl="1"/>
            <a:r>
              <a:rPr lang="en-US" sz="2400" dirty="0"/>
              <a:t>Chosen by Muslim elders of Medina</a:t>
            </a:r>
          </a:p>
          <a:p>
            <a:r>
              <a:rPr lang="en-US" sz="2600" dirty="0"/>
              <a:t>Division surfaced almost immediately</a:t>
            </a:r>
          </a:p>
          <a:p>
            <a:r>
              <a:rPr lang="en-US" sz="2600" dirty="0"/>
              <a:t>Sunni vs. Shia Muslims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62116" y="1298448"/>
            <a:ext cx="2670866" cy="34076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62116" y="4835825"/>
            <a:ext cx="27056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Abu </a:t>
            </a:r>
            <a:r>
              <a:rPr lang="en-US" sz="2200" dirty="0" err="1"/>
              <a:t>Bakr</a:t>
            </a:r>
            <a:endParaRPr lang="en-US" sz="2200" dirty="0"/>
          </a:p>
          <a:p>
            <a:pPr algn="ctr"/>
            <a:r>
              <a:rPr lang="en-US" sz="2200" dirty="0"/>
              <a:t>The 1</a:t>
            </a:r>
            <a:r>
              <a:rPr lang="en-US" sz="2200" baseline="30000" dirty="0"/>
              <a:t>st</a:t>
            </a:r>
            <a:r>
              <a:rPr lang="en-US" sz="2200" dirty="0"/>
              <a:t> Rightly</a:t>
            </a:r>
          </a:p>
          <a:p>
            <a:pPr algn="ctr"/>
            <a:r>
              <a:rPr lang="en-US" sz="2200" dirty="0"/>
              <a:t>Guided Caliph</a:t>
            </a:r>
          </a:p>
        </p:txBody>
      </p:sp>
    </p:spTree>
    <p:extLst>
      <p:ext uri="{BB962C8B-B14F-4D97-AF65-F5344CB8AC3E}">
        <p14:creationId xmlns:p14="http://schemas.microsoft.com/office/powerpoint/2010/main" val="12686747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1747</TotalTime>
  <Words>1070</Words>
  <Application>Microsoft Office PowerPoint</Application>
  <PresentationFormat>On-screen Show (4:3)</PresentationFormat>
  <Paragraphs>130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Candara</vt:lpstr>
      <vt:lpstr>Tahoma</vt:lpstr>
      <vt:lpstr>Tunga</vt:lpstr>
      <vt:lpstr>Wingdings</vt:lpstr>
      <vt:lpstr>SOHO</vt:lpstr>
      <vt:lpstr>The Arab Empire</vt:lpstr>
      <vt:lpstr>In terms of Period 3 empires just remember…</vt:lpstr>
      <vt:lpstr>The Arab Empire</vt:lpstr>
      <vt:lpstr>War and Conquest</vt:lpstr>
      <vt:lpstr>PowerPoint Presentation</vt:lpstr>
      <vt:lpstr>War and Conquest: Motives</vt:lpstr>
      <vt:lpstr>War and Conquest</vt:lpstr>
      <vt:lpstr>Widespread Conversion to Islam – WHY?</vt:lpstr>
      <vt:lpstr>Divisions and Controversies</vt:lpstr>
      <vt:lpstr>Sunnis vs. Shi’ites</vt:lpstr>
      <vt:lpstr>PowerPoint Presentation</vt:lpstr>
      <vt:lpstr>Islamic Caliphs</vt:lpstr>
      <vt:lpstr>Umayyad Dynasty (661 – 750)</vt:lpstr>
      <vt:lpstr>Umayyad Dynasty (661 – 750)</vt:lpstr>
      <vt:lpstr>Abbasid Dynasty (750 – 1258)</vt:lpstr>
      <vt:lpstr>Central Question in the Empire: What does it mean to be a Muslim?</vt:lpstr>
      <vt:lpstr>Sufis</vt:lpstr>
      <vt:lpstr>Women and Men in Early Islam</vt:lpstr>
      <vt:lpstr>Women and Men in Early Islam</vt:lpstr>
      <vt:lpstr>Growing Restrictions</vt:lpstr>
      <vt:lpstr>Examples of the Growing Restrictions</vt:lpstr>
      <vt:lpstr>The Hadiths</vt:lpstr>
    </vt:vector>
  </TitlesOfParts>
  <Company>Griffin-Spalding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Arab Empire</dc:title>
  <dc:creator>Elise Cona</dc:creator>
  <cp:lastModifiedBy>JOSHUA  BEARD</cp:lastModifiedBy>
  <cp:revision>40</cp:revision>
  <dcterms:created xsi:type="dcterms:W3CDTF">2015-09-19T19:33:12Z</dcterms:created>
  <dcterms:modified xsi:type="dcterms:W3CDTF">2018-10-02T14:56:22Z</dcterms:modified>
</cp:coreProperties>
</file>