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AB123DC-752D-4F4A-9CA1-AC7B645F2356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267DB6C-FC6A-4BE1-A58F-180B97842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Silver and Fur Trade</a:t>
            </a:r>
            <a:br>
              <a:rPr lang="en-US" dirty="0" smtClean="0"/>
            </a:br>
            <a:r>
              <a:rPr lang="en-US" dirty="0" smtClean="0"/>
              <a:t>1450-1750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AP World History Notes</a:t>
            </a:r>
          </a:p>
          <a:p>
            <a:pPr algn="ctr"/>
            <a:r>
              <a:rPr lang="en-US" sz="2400" dirty="0" smtClean="0"/>
              <a:t>Chapter 16</a:t>
            </a:r>
          </a:p>
          <a:p>
            <a:pPr algn="ctr"/>
            <a:r>
              <a:rPr lang="en-US" sz="2400" dirty="0" smtClean="0"/>
              <a:t>“Global Commerce”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Fur in Global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4648200" cy="48542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By 1500 = diminished supply of fur-bearing animals in Europe due to population growth and agricultural expansion</a:t>
            </a:r>
          </a:p>
          <a:p>
            <a:r>
              <a:rPr lang="en-US" dirty="0" smtClean="0"/>
              <a:t>“Little Ice Age” = period of cooling temperatures and harsh winters at the time</a:t>
            </a:r>
          </a:p>
          <a:p>
            <a:r>
              <a:rPr lang="en-US" dirty="0" smtClean="0"/>
              <a:t>Result of these conditions = high demand for furs</a:t>
            </a:r>
          </a:p>
          <a:p>
            <a:r>
              <a:rPr lang="en-US" dirty="0" smtClean="0"/>
              <a:t>Result of this demand = pushed prices for furs higher = incentive for traders to sells it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2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Fur Trade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76400"/>
            <a:ext cx="38100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Fur trade = </a:t>
            </a:r>
            <a:r>
              <a:rPr lang="en-US" u="sng" dirty="0" smtClean="0"/>
              <a:t>very</a:t>
            </a:r>
            <a:r>
              <a:rPr lang="en-US" dirty="0" smtClean="0"/>
              <a:t> competitive</a:t>
            </a:r>
          </a:p>
          <a:p>
            <a:r>
              <a:rPr lang="en-US" dirty="0" smtClean="0"/>
              <a:t>French = in St. Lawrence Valley, around Great Lakes, and along Mississippi River</a:t>
            </a:r>
          </a:p>
          <a:p>
            <a:r>
              <a:rPr lang="en-US" dirty="0" smtClean="0"/>
              <a:t>British = Hudson Bay region and along Atlantic coast</a:t>
            </a:r>
          </a:p>
          <a:p>
            <a:r>
              <a:rPr lang="en-US" dirty="0" smtClean="0"/>
              <a:t>Dutch = along Hudson River (present-day New York)</a:t>
            </a:r>
            <a:endParaRPr lang="en-US" dirty="0"/>
          </a:p>
        </p:txBody>
      </p:sp>
      <p:pic>
        <p:nvPicPr>
          <p:cNvPr id="4" name="Picture 2" descr="map_15_03_na_fur_tr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95294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Fur Trade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4191000" cy="48542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Actual hunting, trapping, processing, and transporting of animals/furs = done by Native Americans</a:t>
            </a:r>
          </a:p>
          <a:p>
            <a:pPr lvl="1"/>
            <a:r>
              <a:rPr lang="en-US" dirty="0" smtClean="0"/>
              <a:t>Brought them to European coastal settlements or trading posts</a:t>
            </a:r>
          </a:p>
          <a:p>
            <a:pPr lvl="1"/>
            <a:r>
              <a:rPr lang="en-US" dirty="0" smtClean="0"/>
              <a:t>Europeans then sold the furs abroad</a:t>
            </a:r>
          </a:p>
          <a:p>
            <a:r>
              <a:rPr lang="en-US" dirty="0" smtClean="0"/>
              <a:t>In return for the furs, Europeans gave Native Americans: guns, blankets, metal tools, rum, and brandy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2057400"/>
            <a:ext cx="452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Fur Trade in North America:</a:t>
            </a:r>
            <a:br>
              <a:rPr lang="en-US" dirty="0" smtClean="0"/>
            </a:br>
            <a:r>
              <a:rPr lang="en-US" dirty="0" smtClean="0"/>
              <a:t>Impact on Native Americans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Positives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2449512"/>
            <a:ext cx="4268788" cy="39512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Received items of real value (ex: copper pots, metal axes, etc.)</a:t>
            </a:r>
          </a:p>
          <a:p>
            <a:r>
              <a:rPr lang="en-US" dirty="0" smtClean="0"/>
              <a:t>Strengthened their relationships with neighboring peoples</a:t>
            </a:r>
          </a:p>
          <a:p>
            <a:r>
              <a:rPr lang="en-US" dirty="0" smtClean="0"/>
              <a:t>Enhance authority of chiefs </a:t>
            </a:r>
            <a:r>
              <a:rPr lang="en-US" dirty="0" smtClean="0">
                <a:sym typeface="Wingdings" pitchFamily="2" charset="2"/>
              </a:rPr>
              <a:t> could give their followers gifts</a:t>
            </a:r>
          </a:p>
          <a:p>
            <a:r>
              <a:rPr lang="en-US" dirty="0" smtClean="0">
                <a:sym typeface="Wingdings" pitchFamily="2" charset="2"/>
              </a:rPr>
              <a:t>Protected them (for a while) from enslavement, extermination, or displacement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Negatives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194175" cy="41798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Exposure to European diseases</a:t>
            </a:r>
          </a:p>
          <a:p>
            <a:r>
              <a:rPr lang="en-US" dirty="0" smtClean="0"/>
              <a:t>Competition between tribes for furs = resulted in conflict and warfare</a:t>
            </a:r>
          </a:p>
          <a:p>
            <a:r>
              <a:rPr lang="en-US" dirty="0" smtClean="0"/>
              <a:t>Often got caught up in European rivalries/conflicts</a:t>
            </a:r>
          </a:p>
          <a:p>
            <a:r>
              <a:rPr lang="en-US" dirty="0" smtClean="0"/>
              <a:t>Became dependent on European goods; never learned to make them themselves</a:t>
            </a:r>
          </a:p>
          <a:p>
            <a:r>
              <a:rPr lang="en-US" dirty="0" smtClean="0"/>
              <a:t>Alcohol-related problems resulting from influx of rum and brandy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Siberian Fur Trade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95800" y="1775191"/>
            <a:ext cx="41910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Siberia (in Russia) = major source of furs for Western Europe and the Ottoman Empire</a:t>
            </a:r>
          </a:p>
          <a:p>
            <a:r>
              <a:rPr lang="en-US" dirty="0" smtClean="0"/>
              <a:t>Brought wealth to the Russian state and many private merchants, trappers, and hunters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4191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5486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Transporting furs across Siberia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Siberian Fur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Consequences for native Siberians:</a:t>
            </a:r>
          </a:p>
          <a:p>
            <a:pPr lvl="1"/>
            <a:r>
              <a:rPr lang="en-US" dirty="0" smtClean="0"/>
              <a:t>Exposure to new diseases</a:t>
            </a:r>
          </a:p>
          <a:p>
            <a:pPr lvl="1"/>
            <a:r>
              <a:rPr lang="en-US" dirty="0" smtClean="0"/>
              <a:t>Became dependent on Russian goods</a:t>
            </a:r>
          </a:p>
          <a:p>
            <a:pPr lvl="1"/>
            <a:r>
              <a:rPr lang="en-US" dirty="0" smtClean="0"/>
              <a:t>Settlers encroached on their native lands</a:t>
            </a:r>
          </a:p>
          <a:p>
            <a:pPr lvl="1"/>
            <a:r>
              <a:rPr lang="en-US" dirty="0" smtClean="0"/>
              <a:t>Depletion of many species of fur-bearing animals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422365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5257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Russian Sable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/>
              <a:t>Fur </a:t>
            </a:r>
            <a:r>
              <a:rPr lang="en-US" dirty="0" smtClean="0"/>
              <a:t>Trade</a:t>
            </a:r>
            <a:br>
              <a:rPr lang="en-US" dirty="0" smtClean="0"/>
            </a:br>
            <a:r>
              <a:rPr lang="en-US" dirty="0" smtClean="0"/>
              <a:t>North America vs. Siberia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North America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Several European nations competing</a:t>
            </a:r>
          </a:p>
          <a:p>
            <a:r>
              <a:rPr lang="en-US" dirty="0" smtClean="0"/>
              <a:t>Obtained furs using negotiations and trade with Native Americans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Siberia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Russians and native Siberians  getting furs</a:t>
            </a:r>
          </a:p>
          <a:p>
            <a:r>
              <a:rPr lang="en-US" dirty="0" smtClean="0"/>
              <a:t>Obtaining furs themselves; no middlemen</a:t>
            </a:r>
          </a:p>
          <a:p>
            <a:r>
              <a:rPr lang="en-US" dirty="0" smtClean="0"/>
              <a:t>Russian authorities imposed a tax (payable in furs) on all Siberian men between 18 and 50 </a:t>
            </a:r>
            <a:r>
              <a:rPr lang="en-US" dirty="0" smtClean="0">
                <a:sym typeface="Wingdings" pitchFamily="2" charset="2"/>
              </a:rPr>
              <a:t> took hostages (who were sometimes executed) if taxes not paid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 and Global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Silver = 1</a:t>
            </a:r>
            <a:r>
              <a:rPr lang="en-US" baseline="30000" dirty="0" smtClean="0"/>
              <a:t>st</a:t>
            </a:r>
            <a:r>
              <a:rPr lang="en-US" dirty="0" smtClean="0"/>
              <a:t> major commodity to be exchanged on a truly global scale</a:t>
            </a:r>
            <a:endParaRPr lang="en-US" dirty="0"/>
          </a:p>
        </p:txBody>
      </p:sp>
      <p:pic>
        <p:nvPicPr>
          <p:cNvPr id="4" name="Picture 2" descr="map_15_02_glob_silver_tr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01000" cy="41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 and Global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181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Mid-1500s = rich silver deposits discovered in Bolivia and Japan</a:t>
            </a:r>
          </a:p>
          <a:p>
            <a:r>
              <a:rPr lang="en-US" dirty="0" smtClean="0"/>
              <a:t>Spanish America = produced about 85% of the world’s silver</a:t>
            </a:r>
          </a:p>
          <a:p>
            <a:r>
              <a:rPr lang="en-US" dirty="0" smtClean="0"/>
              <a:t>Major link in silver trade = Philippines</a:t>
            </a:r>
          </a:p>
          <a:p>
            <a:pPr lvl="1"/>
            <a:r>
              <a:rPr lang="en-US" dirty="0" smtClean="0"/>
              <a:t>Silver = mined in Bolivia </a:t>
            </a:r>
            <a:r>
              <a:rPr lang="en-US" dirty="0" smtClean="0">
                <a:sym typeface="Wingdings" pitchFamily="2" charset="2"/>
              </a:rPr>
              <a:t> sent to Acapulco in Mexico where it was loaded onto cargo ships  then shipped to the Philippines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2027">
            <a:off x="5573221" y="1677553"/>
            <a:ext cx="267795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3288">
            <a:off x="5838858" y="4096638"/>
            <a:ext cx="2944180" cy="220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 and Global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5029200" cy="5105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of the world’s silver supply = ended up in China</a:t>
            </a:r>
          </a:p>
          <a:p>
            <a:r>
              <a:rPr lang="en-US" dirty="0" smtClean="0"/>
              <a:t>Foreigners could now purchase in-demand Chinese goods with silver</a:t>
            </a:r>
          </a:p>
          <a:p>
            <a:pPr lvl="1"/>
            <a:r>
              <a:rPr lang="en-US" dirty="0" smtClean="0"/>
              <a:t>Many merchants flocked to Manila (capital of the Philippines) to sell Chinese goods there for silver</a:t>
            </a:r>
          </a:p>
          <a:p>
            <a:r>
              <a:rPr lang="en-US" dirty="0" smtClean="0"/>
              <a:t>Furthermore </a:t>
            </a:r>
            <a:r>
              <a:rPr lang="en-US" dirty="0" smtClean="0">
                <a:sym typeface="Wingdings" pitchFamily="2" charset="2"/>
              </a:rPr>
              <a:t> in 1570s = China issued new single tax that all people were required to pay in silver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Meant that more goods needed to be sold by them = more silver in China = taxes could be paid</a:t>
            </a:r>
            <a:endParaRPr lang="en-US" dirty="0"/>
          </a:p>
        </p:txBody>
      </p:sp>
      <p:pic>
        <p:nvPicPr>
          <p:cNvPr id="4" name="Picture 2" descr="vs_15_01_tea_porcelain_e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5562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Chinese porcelain in Europe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 and Global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10000" cy="4625609"/>
          </a:xfrm>
        </p:spPr>
        <p:txBody>
          <a:bodyPr/>
          <a:lstStyle/>
          <a:p>
            <a:r>
              <a:rPr lang="en-US" dirty="0" smtClean="0"/>
              <a:t>Besides Chinese goods, silver was also used to purchase:</a:t>
            </a:r>
          </a:p>
          <a:p>
            <a:pPr lvl="1"/>
            <a:r>
              <a:rPr lang="en-US" dirty="0" smtClean="0"/>
              <a:t>Spices in Southeast Asia</a:t>
            </a:r>
          </a:p>
          <a:p>
            <a:pPr lvl="1"/>
            <a:r>
              <a:rPr lang="en-US" dirty="0" smtClean="0"/>
              <a:t>Slaves from Africa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8605">
            <a:off x="5466761" y="2029600"/>
            <a:ext cx="3025606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4221">
            <a:off x="4205346" y="4413817"/>
            <a:ext cx="4560235" cy="20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Silver: Impact on Spain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Brought wealth and power to Spain</a:t>
            </a:r>
          </a:p>
          <a:p>
            <a:r>
              <a:rPr lang="en-US" dirty="0" smtClean="0"/>
              <a:t>Rulers could now pursue military and political ambitions in Spain and the Americas</a:t>
            </a:r>
          </a:p>
          <a:p>
            <a:r>
              <a:rPr lang="en-US" dirty="0" smtClean="0"/>
              <a:t>Supported the Spanish Empire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Negatives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Over time </a:t>
            </a:r>
            <a:r>
              <a:rPr lang="en-US" dirty="0" smtClean="0">
                <a:sym typeface="Wingdings" pitchFamily="2" charset="2"/>
              </a:rPr>
              <a:t> too much silver flowed into Spain  caused inflation = value of silver went down and prices went up</a:t>
            </a:r>
          </a:p>
          <a:p>
            <a:r>
              <a:rPr lang="en-US" dirty="0" smtClean="0">
                <a:sym typeface="Wingdings" pitchFamily="2" charset="2"/>
              </a:rPr>
              <a:t>When the value of silver dropped worldwide (early 1600s), Spain began to weaken and lose power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 and Japan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0" y="1775191"/>
            <a:ext cx="4648200" cy="48542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Japan put its silver-generated profits to good use:</a:t>
            </a:r>
          </a:p>
          <a:p>
            <a:pPr lvl="1"/>
            <a:r>
              <a:rPr lang="en-US" dirty="0" smtClean="0"/>
              <a:t>Shoguns used it to defeat rival feudal lords and unify Japan</a:t>
            </a:r>
          </a:p>
          <a:p>
            <a:pPr lvl="1"/>
            <a:r>
              <a:rPr lang="en-US" dirty="0" smtClean="0"/>
              <a:t>Shoguns worked with merchant class to develop a market-based economy</a:t>
            </a:r>
          </a:p>
          <a:p>
            <a:pPr lvl="1"/>
            <a:r>
              <a:rPr lang="en-US" dirty="0" smtClean="0"/>
              <a:t>Invested in agricultural and industrial enterprises</a:t>
            </a:r>
          </a:p>
          <a:p>
            <a:pPr lvl="1"/>
            <a:r>
              <a:rPr lang="en-US" dirty="0" smtClean="0"/>
              <a:t>Protected and renewed Japan’s dwindling forests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60198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Procession of Japanese shoguns in 17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 and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4419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Simultaneously = millions of families (in 18</a:t>
            </a:r>
            <a:r>
              <a:rPr lang="en-US" baseline="30000" dirty="0" smtClean="0"/>
              <a:t>th</a:t>
            </a:r>
            <a:r>
              <a:rPr lang="en-US" dirty="0" smtClean="0"/>
              <a:t> century) took steps to have fewer children</a:t>
            </a:r>
          </a:p>
          <a:p>
            <a:r>
              <a:rPr lang="en-US" dirty="0" smtClean="0"/>
              <a:t>Results for Japan = slowing of population growth; prevention of ecological crisis; bustling, commercialized economy</a:t>
            </a:r>
          </a:p>
          <a:p>
            <a:pPr lvl="1"/>
            <a:r>
              <a:rPr lang="en-US" dirty="0" smtClean="0"/>
              <a:t>Laid the groundwork for Japan’s Industrial Revolution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4055685" cy="282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 and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1"/>
            <a:ext cx="4648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Impact of silver on China’s economy:</a:t>
            </a:r>
          </a:p>
          <a:p>
            <a:pPr lvl="1"/>
            <a:r>
              <a:rPr lang="en-US" dirty="0" smtClean="0"/>
              <a:t>Led to more commercialization</a:t>
            </a:r>
          </a:p>
          <a:p>
            <a:pPr lvl="1"/>
            <a:r>
              <a:rPr lang="en-US" dirty="0" smtClean="0"/>
              <a:t>In order to pay silver tax, people had to sell </a:t>
            </a:r>
            <a:r>
              <a:rPr lang="en-US" i="1" dirty="0" smtClean="0"/>
              <a:t>something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led to economic specialization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Ex: Selling </a:t>
            </a:r>
            <a:r>
              <a:rPr lang="en-US" u="sng" dirty="0" smtClean="0">
                <a:sym typeface="Wingdings" pitchFamily="2" charset="2"/>
              </a:rPr>
              <a:t>just</a:t>
            </a:r>
            <a:r>
              <a:rPr lang="en-US" dirty="0" smtClean="0">
                <a:sym typeface="Wingdings" pitchFamily="2" charset="2"/>
              </a:rPr>
              <a:t> rice or </a:t>
            </a:r>
            <a:r>
              <a:rPr lang="en-US" u="sng" dirty="0" smtClean="0">
                <a:sym typeface="Wingdings" pitchFamily="2" charset="2"/>
              </a:rPr>
              <a:t>just</a:t>
            </a:r>
            <a:r>
              <a:rPr lang="en-US" dirty="0" smtClean="0">
                <a:sym typeface="Wingdings" pitchFamily="2" charset="2"/>
              </a:rPr>
              <a:t> silk</a:t>
            </a:r>
            <a:endParaRPr lang="en-US" dirty="0" smtClean="0"/>
          </a:p>
          <a:p>
            <a:r>
              <a:rPr lang="en-US" dirty="0" smtClean="0"/>
              <a:t>Impact on China’s environment:</a:t>
            </a:r>
          </a:p>
          <a:p>
            <a:pPr lvl="1"/>
            <a:r>
              <a:rPr lang="en-US" dirty="0" smtClean="0"/>
              <a:t>More land = used to grow cash crops</a:t>
            </a:r>
          </a:p>
          <a:p>
            <a:pPr lvl="1"/>
            <a:r>
              <a:rPr lang="en-US" dirty="0" smtClean="0"/>
              <a:t>Result = loss of about ½ of China’s forests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8862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867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Chinese women making silk</a:t>
            </a:r>
            <a:endParaRPr lang="en-US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308</TotalTime>
  <Words>826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Corbel</vt:lpstr>
      <vt:lpstr>Wingdings</vt:lpstr>
      <vt:lpstr>Wingdings 2</vt:lpstr>
      <vt:lpstr>Wingdings 3</vt:lpstr>
      <vt:lpstr>Module</vt:lpstr>
      <vt:lpstr>Silver and Fur Trade 1450-1750</vt:lpstr>
      <vt:lpstr>Silver and Global Commerce</vt:lpstr>
      <vt:lpstr>Silver and Global Commerce</vt:lpstr>
      <vt:lpstr>Silver and Global Commerce</vt:lpstr>
      <vt:lpstr>Silver and Global Commerce</vt:lpstr>
      <vt:lpstr>Silver: Impact on Spain</vt:lpstr>
      <vt:lpstr>Silver and Japan</vt:lpstr>
      <vt:lpstr>Silver and Japan</vt:lpstr>
      <vt:lpstr>Silver and China</vt:lpstr>
      <vt:lpstr>Fur in Global Commerce</vt:lpstr>
      <vt:lpstr>Fur Trade in North America</vt:lpstr>
      <vt:lpstr>Fur Trade in North America</vt:lpstr>
      <vt:lpstr>Fur Trade in North America: Impact on Native Americans</vt:lpstr>
      <vt:lpstr>Siberian Fur Trade</vt:lpstr>
      <vt:lpstr>Siberian Fur Trade</vt:lpstr>
      <vt:lpstr>Fur Trade North America vs. Siberia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and Fur Trade 1450-1750</dc:title>
  <dc:creator>GSCS</dc:creator>
  <cp:lastModifiedBy>JOSHUA  BEARD</cp:lastModifiedBy>
  <cp:revision>28</cp:revision>
  <dcterms:created xsi:type="dcterms:W3CDTF">2015-09-19T20:06:35Z</dcterms:created>
  <dcterms:modified xsi:type="dcterms:W3CDTF">2018-11-19T14:23:40Z</dcterms:modified>
</cp:coreProperties>
</file>