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6" r:id="rId9"/>
    <p:sldId id="267" r:id="rId10"/>
    <p:sldId id="268" r:id="rId11"/>
    <p:sldId id="280" r:id="rId12"/>
    <p:sldId id="277" r:id="rId13"/>
    <p:sldId id="279" r:id="rId14"/>
    <p:sldId id="281" r:id="rId15"/>
    <p:sldId id="282" r:id="rId16"/>
    <p:sldId id="283" r:id="rId17"/>
    <p:sldId id="284" r:id="rId18"/>
    <p:sldId id="285" r:id="rId19"/>
    <p:sldId id="274" r:id="rId20"/>
    <p:sldId id="276" r:id="rId21"/>
    <p:sldId id="278" r:id="rId22"/>
    <p:sldId id="265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AB369-CC57-446A-A3DF-E34D07C9398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CB402103-91A5-48A1-89F3-B1C8A39F97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Rulers and priests</a:t>
          </a:r>
        </a:p>
      </dgm:t>
    </dgm:pt>
    <dgm:pt modelId="{8F2694D2-753D-467E-8759-BDAEF84A8455}" type="parTrans" cxnId="{5C685289-B01B-4BBA-BBF8-081BC0CB1AF1}">
      <dgm:prSet/>
      <dgm:spPr/>
      <dgm:t>
        <a:bodyPr/>
        <a:lstStyle/>
        <a:p>
          <a:endParaRPr lang="en-US"/>
        </a:p>
      </dgm:t>
    </dgm:pt>
    <dgm:pt modelId="{87E5693A-3008-4A77-9381-BD57BD949E6E}" type="sibTrans" cxnId="{5C685289-B01B-4BBA-BBF8-081BC0CB1AF1}">
      <dgm:prSet/>
      <dgm:spPr/>
      <dgm:t>
        <a:bodyPr/>
        <a:lstStyle/>
        <a:p>
          <a:endParaRPr lang="en-US"/>
        </a:p>
      </dgm:t>
    </dgm:pt>
    <dgm:pt modelId="{4D5368FA-A62F-4746-94FD-93928E2DEF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nobles</a:t>
          </a:r>
        </a:p>
      </dgm:t>
    </dgm:pt>
    <dgm:pt modelId="{50CF745A-FB40-418F-82DC-6983B677BC55}" type="parTrans" cxnId="{7652533D-E306-4E38-BDD2-96C9890C8421}">
      <dgm:prSet/>
      <dgm:spPr/>
      <dgm:t>
        <a:bodyPr/>
        <a:lstStyle/>
        <a:p>
          <a:endParaRPr lang="en-US"/>
        </a:p>
      </dgm:t>
    </dgm:pt>
    <dgm:pt modelId="{EA0D68D7-A633-4B71-AAAF-B25C6E4F92F5}" type="sibTrans" cxnId="{7652533D-E306-4E38-BDD2-96C9890C8421}">
      <dgm:prSet/>
      <dgm:spPr/>
      <dgm:t>
        <a:bodyPr/>
        <a:lstStyle/>
        <a:p>
          <a:endParaRPr lang="en-US"/>
        </a:p>
      </dgm:t>
    </dgm:pt>
    <dgm:pt modelId="{F85940A5-DE00-48EB-8958-1B86DC9AC17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Artisans and merchants</a:t>
          </a:r>
        </a:p>
      </dgm:t>
    </dgm:pt>
    <dgm:pt modelId="{438BF045-31B4-4C43-9FCB-878772B78A5E}" type="parTrans" cxnId="{CFFE5491-4373-4C53-B20E-FA5018364A08}">
      <dgm:prSet/>
      <dgm:spPr/>
      <dgm:t>
        <a:bodyPr/>
        <a:lstStyle/>
        <a:p>
          <a:endParaRPr lang="en-US"/>
        </a:p>
      </dgm:t>
    </dgm:pt>
    <dgm:pt modelId="{FC7B7094-5906-4B5D-AF00-E7A0D20D8869}" type="sibTrans" cxnId="{CFFE5491-4373-4C53-B20E-FA5018364A08}">
      <dgm:prSet/>
      <dgm:spPr/>
      <dgm:t>
        <a:bodyPr/>
        <a:lstStyle/>
        <a:p>
          <a:endParaRPr lang="en-US"/>
        </a:p>
      </dgm:t>
    </dgm:pt>
    <dgm:pt modelId="{670FA4E2-ED46-4305-9AC3-357B0FF972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farmers</a:t>
          </a:r>
        </a:p>
      </dgm:t>
    </dgm:pt>
    <dgm:pt modelId="{8464D4CA-57C9-470A-BF09-D57FB4BE3803}" type="parTrans" cxnId="{043CD710-6AB3-484F-9FCF-770DDCA567DA}">
      <dgm:prSet/>
      <dgm:spPr/>
      <dgm:t>
        <a:bodyPr/>
        <a:lstStyle/>
        <a:p>
          <a:endParaRPr lang="en-US"/>
        </a:p>
      </dgm:t>
    </dgm:pt>
    <dgm:pt modelId="{7B9AB280-8293-41C8-B634-AB98966417A9}" type="sibTrans" cxnId="{043CD710-6AB3-484F-9FCF-770DDCA567DA}">
      <dgm:prSet/>
      <dgm:spPr/>
      <dgm:t>
        <a:bodyPr/>
        <a:lstStyle/>
        <a:p>
          <a:endParaRPr lang="en-US"/>
        </a:p>
      </dgm:t>
    </dgm:pt>
    <dgm:pt modelId="{2E984F90-DF18-4C4C-A70F-729CB80747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Slaves </a:t>
          </a:r>
        </a:p>
      </dgm:t>
    </dgm:pt>
    <dgm:pt modelId="{30D35F48-46C7-4E06-8BB9-6F7BACEF9DE1}" type="parTrans" cxnId="{E9E5DA01-495B-4146-BEF1-0FCF09FFB1D1}">
      <dgm:prSet/>
      <dgm:spPr/>
      <dgm:t>
        <a:bodyPr/>
        <a:lstStyle/>
        <a:p>
          <a:endParaRPr lang="en-US"/>
        </a:p>
      </dgm:t>
    </dgm:pt>
    <dgm:pt modelId="{A5B9E5AF-E472-40DB-8DA1-FCB4685D5689}" type="sibTrans" cxnId="{E9E5DA01-495B-4146-BEF1-0FCF09FFB1D1}">
      <dgm:prSet/>
      <dgm:spPr/>
      <dgm:t>
        <a:bodyPr/>
        <a:lstStyle/>
        <a:p>
          <a:endParaRPr lang="en-US"/>
        </a:p>
      </dgm:t>
    </dgm:pt>
    <dgm:pt modelId="{9FBB2413-679D-457B-A9C3-D0D8DEC44326}" type="pres">
      <dgm:prSet presAssocID="{AE6AB369-CC57-446A-A3DF-E34D07C93987}" presName="Name0" presStyleCnt="0">
        <dgm:presLayoutVars>
          <dgm:dir/>
          <dgm:animLvl val="lvl"/>
          <dgm:resizeHandles val="exact"/>
        </dgm:presLayoutVars>
      </dgm:prSet>
      <dgm:spPr/>
    </dgm:pt>
    <dgm:pt modelId="{A1707DB9-8DE6-45EC-9D8B-3754E6234922}" type="pres">
      <dgm:prSet presAssocID="{CB402103-91A5-48A1-89F3-B1C8A39F972E}" presName="Name8" presStyleCnt="0"/>
      <dgm:spPr/>
    </dgm:pt>
    <dgm:pt modelId="{0099CDDC-6AE3-4ADB-9F50-19D7C3FEF5CB}" type="pres">
      <dgm:prSet presAssocID="{CB402103-91A5-48A1-89F3-B1C8A39F972E}" presName="level" presStyleLbl="node1" presStyleIdx="0" presStyleCnt="5">
        <dgm:presLayoutVars>
          <dgm:chMax val="1"/>
          <dgm:bulletEnabled val="1"/>
        </dgm:presLayoutVars>
      </dgm:prSet>
      <dgm:spPr/>
    </dgm:pt>
    <dgm:pt modelId="{F2876D11-6C87-4458-ABC5-C73E7AC3C497}" type="pres">
      <dgm:prSet presAssocID="{CB402103-91A5-48A1-89F3-B1C8A39F97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7865D65-C2E5-44C6-B13C-93F9527F0537}" type="pres">
      <dgm:prSet presAssocID="{4D5368FA-A62F-4746-94FD-93928E2DEF1A}" presName="Name8" presStyleCnt="0"/>
      <dgm:spPr/>
    </dgm:pt>
    <dgm:pt modelId="{D0D81DE0-1D49-4B6B-8C46-D08C8D08DA4D}" type="pres">
      <dgm:prSet presAssocID="{4D5368FA-A62F-4746-94FD-93928E2DEF1A}" presName="level" presStyleLbl="node1" presStyleIdx="1" presStyleCnt="5">
        <dgm:presLayoutVars>
          <dgm:chMax val="1"/>
          <dgm:bulletEnabled val="1"/>
        </dgm:presLayoutVars>
      </dgm:prSet>
      <dgm:spPr/>
    </dgm:pt>
    <dgm:pt modelId="{2F1B7F00-AD59-42B3-9C3D-1F1C96AD3F63}" type="pres">
      <dgm:prSet presAssocID="{4D5368FA-A62F-4746-94FD-93928E2DEF1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9FA37E5-5CB5-4B15-AF8C-D6169CE75F9A}" type="pres">
      <dgm:prSet presAssocID="{F85940A5-DE00-48EB-8958-1B86DC9AC17A}" presName="Name8" presStyleCnt="0"/>
      <dgm:spPr/>
    </dgm:pt>
    <dgm:pt modelId="{F7E4AA96-C53A-4A37-9E6E-8FAA221DF234}" type="pres">
      <dgm:prSet presAssocID="{F85940A5-DE00-48EB-8958-1B86DC9AC17A}" presName="level" presStyleLbl="node1" presStyleIdx="2" presStyleCnt="5">
        <dgm:presLayoutVars>
          <dgm:chMax val="1"/>
          <dgm:bulletEnabled val="1"/>
        </dgm:presLayoutVars>
      </dgm:prSet>
      <dgm:spPr/>
    </dgm:pt>
    <dgm:pt modelId="{1F2EA6E9-6246-4B93-B36C-CEC9F8D4FB1C}" type="pres">
      <dgm:prSet presAssocID="{F85940A5-DE00-48EB-8958-1B86DC9AC1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70E4CE-F672-4364-8AC4-716E52A9B747}" type="pres">
      <dgm:prSet presAssocID="{670FA4E2-ED46-4305-9AC3-357B0FF97246}" presName="Name8" presStyleCnt="0"/>
      <dgm:spPr/>
    </dgm:pt>
    <dgm:pt modelId="{CAC987F1-96DB-4591-8091-06866FE9A1FC}" type="pres">
      <dgm:prSet presAssocID="{670FA4E2-ED46-4305-9AC3-357B0FF97246}" presName="level" presStyleLbl="node1" presStyleIdx="3" presStyleCnt="5">
        <dgm:presLayoutVars>
          <dgm:chMax val="1"/>
          <dgm:bulletEnabled val="1"/>
        </dgm:presLayoutVars>
      </dgm:prSet>
      <dgm:spPr/>
    </dgm:pt>
    <dgm:pt modelId="{FE2164AB-3645-4A6E-8D65-D08A344E666E}" type="pres">
      <dgm:prSet presAssocID="{670FA4E2-ED46-4305-9AC3-357B0FF9724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906BC76-4BD5-4902-8FCC-68D01714DA7E}" type="pres">
      <dgm:prSet presAssocID="{2E984F90-DF18-4C4C-A70F-729CB80747F7}" presName="Name8" presStyleCnt="0"/>
      <dgm:spPr/>
    </dgm:pt>
    <dgm:pt modelId="{C3EFB6CD-583B-4A00-9BAA-9BCD75FEB46B}" type="pres">
      <dgm:prSet presAssocID="{2E984F90-DF18-4C4C-A70F-729CB80747F7}" presName="level" presStyleLbl="node1" presStyleIdx="4" presStyleCnt="5">
        <dgm:presLayoutVars>
          <dgm:chMax val="1"/>
          <dgm:bulletEnabled val="1"/>
        </dgm:presLayoutVars>
      </dgm:prSet>
      <dgm:spPr/>
    </dgm:pt>
    <dgm:pt modelId="{4385B261-59E8-41AA-8476-47B4D424F401}" type="pres">
      <dgm:prSet presAssocID="{2E984F90-DF18-4C4C-A70F-729CB80747F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9E5DA01-495B-4146-BEF1-0FCF09FFB1D1}" srcId="{AE6AB369-CC57-446A-A3DF-E34D07C93987}" destId="{2E984F90-DF18-4C4C-A70F-729CB80747F7}" srcOrd="4" destOrd="0" parTransId="{30D35F48-46C7-4E06-8BB9-6F7BACEF9DE1}" sibTransId="{A5B9E5AF-E472-40DB-8DA1-FCB4685D5689}"/>
    <dgm:cxn modelId="{41BF0608-B9E9-443B-AD43-D34A9F9D16DF}" type="presOf" srcId="{2E984F90-DF18-4C4C-A70F-729CB80747F7}" destId="{4385B261-59E8-41AA-8476-47B4D424F401}" srcOrd="1" destOrd="0" presId="urn:microsoft.com/office/officeart/2005/8/layout/pyramid1"/>
    <dgm:cxn modelId="{043CD710-6AB3-484F-9FCF-770DDCA567DA}" srcId="{AE6AB369-CC57-446A-A3DF-E34D07C93987}" destId="{670FA4E2-ED46-4305-9AC3-357B0FF97246}" srcOrd="3" destOrd="0" parTransId="{8464D4CA-57C9-470A-BF09-D57FB4BE3803}" sibTransId="{7B9AB280-8293-41C8-B634-AB98966417A9}"/>
    <dgm:cxn modelId="{D8CFE017-BAD4-4B9B-892B-56ADFFED812D}" type="presOf" srcId="{4D5368FA-A62F-4746-94FD-93928E2DEF1A}" destId="{D0D81DE0-1D49-4B6B-8C46-D08C8D08DA4D}" srcOrd="0" destOrd="0" presId="urn:microsoft.com/office/officeart/2005/8/layout/pyramid1"/>
    <dgm:cxn modelId="{7652533D-E306-4E38-BDD2-96C9890C8421}" srcId="{AE6AB369-CC57-446A-A3DF-E34D07C93987}" destId="{4D5368FA-A62F-4746-94FD-93928E2DEF1A}" srcOrd="1" destOrd="0" parTransId="{50CF745A-FB40-418F-82DC-6983B677BC55}" sibTransId="{EA0D68D7-A633-4B71-AAAF-B25C6E4F92F5}"/>
    <dgm:cxn modelId="{8BBC915C-89FC-4CAF-9313-6D9F0E0A431C}" type="presOf" srcId="{CB402103-91A5-48A1-89F3-B1C8A39F972E}" destId="{0099CDDC-6AE3-4ADB-9F50-19D7C3FEF5CB}" srcOrd="0" destOrd="0" presId="urn:microsoft.com/office/officeart/2005/8/layout/pyramid1"/>
    <dgm:cxn modelId="{92E1D542-EC82-4E65-B987-D02C0B147764}" type="presOf" srcId="{AE6AB369-CC57-446A-A3DF-E34D07C93987}" destId="{9FBB2413-679D-457B-A9C3-D0D8DEC44326}" srcOrd="0" destOrd="0" presId="urn:microsoft.com/office/officeart/2005/8/layout/pyramid1"/>
    <dgm:cxn modelId="{43CB2248-2CF5-4C29-8DAE-27E538E46BAE}" type="presOf" srcId="{2E984F90-DF18-4C4C-A70F-729CB80747F7}" destId="{C3EFB6CD-583B-4A00-9BAA-9BCD75FEB46B}" srcOrd="0" destOrd="0" presId="urn:microsoft.com/office/officeart/2005/8/layout/pyramid1"/>
    <dgm:cxn modelId="{7DC1F86A-F14C-472D-9965-2887F20188C4}" type="presOf" srcId="{670FA4E2-ED46-4305-9AC3-357B0FF97246}" destId="{CAC987F1-96DB-4591-8091-06866FE9A1FC}" srcOrd="0" destOrd="0" presId="urn:microsoft.com/office/officeart/2005/8/layout/pyramid1"/>
    <dgm:cxn modelId="{5C685289-B01B-4BBA-BBF8-081BC0CB1AF1}" srcId="{AE6AB369-CC57-446A-A3DF-E34D07C93987}" destId="{CB402103-91A5-48A1-89F3-B1C8A39F972E}" srcOrd="0" destOrd="0" parTransId="{8F2694D2-753D-467E-8759-BDAEF84A8455}" sibTransId="{87E5693A-3008-4A77-9381-BD57BD949E6E}"/>
    <dgm:cxn modelId="{CFFE5491-4373-4C53-B20E-FA5018364A08}" srcId="{AE6AB369-CC57-446A-A3DF-E34D07C93987}" destId="{F85940A5-DE00-48EB-8958-1B86DC9AC17A}" srcOrd="2" destOrd="0" parTransId="{438BF045-31B4-4C43-9FCB-878772B78A5E}" sibTransId="{FC7B7094-5906-4B5D-AF00-E7A0D20D8869}"/>
    <dgm:cxn modelId="{CB4F11AE-6AE5-4FB3-A36B-D54FE223D81B}" type="presOf" srcId="{F85940A5-DE00-48EB-8958-1B86DC9AC17A}" destId="{1F2EA6E9-6246-4B93-B36C-CEC9F8D4FB1C}" srcOrd="1" destOrd="0" presId="urn:microsoft.com/office/officeart/2005/8/layout/pyramid1"/>
    <dgm:cxn modelId="{0613A8B9-21E8-4548-BEC8-5093863352EE}" type="presOf" srcId="{F85940A5-DE00-48EB-8958-1B86DC9AC17A}" destId="{F7E4AA96-C53A-4A37-9E6E-8FAA221DF234}" srcOrd="0" destOrd="0" presId="urn:microsoft.com/office/officeart/2005/8/layout/pyramid1"/>
    <dgm:cxn modelId="{513C29D9-B9E2-498D-A6E7-E327408A413E}" type="presOf" srcId="{670FA4E2-ED46-4305-9AC3-357B0FF97246}" destId="{FE2164AB-3645-4A6E-8D65-D08A344E666E}" srcOrd="1" destOrd="0" presId="urn:microsoft.com/office/officeart/2005/8/layout/pyramid1"/>
    <dgm:cxn modelId="{C3BBA9DF-4FC1-4CD7-A33E-3FE974A72DE4}" type="presOf" srcId="{CB402103-91A5-48A1-89F3-B1C8A39F972E}" destId="{F2876D11-6C87-4458-ABC5-C73E7AC3C497}" srcOrd="1" destOrd="0" presId="urn:microsoft.com/office/officeart/2005/8/layout/pyramid1"/>
    <dgm:cxn modelId="{0D7E91F8-6766-470C-B6BF-769A05CC3215}" type="presOf" srcId="{4D5368FA-A62F-4746-94FD-93928E2DEF1A}" destId="{2F1B7F00-AD59-42B3-9C3D-1F1C96AD3F63}" srcOrd="1" destOrd="0" presId="urn:microsoft.com/office/officeart/2005/8/layout/pyramid1"/>
    <dgm:cxn modelId="{24FE2777-47CF-4902-9480-E466558866CF}" type="presParOf" srcId="{9FBB2413-679D-457B-A9C3-D0D8DEC44326}" destId="{A1707DB9-8DE6-45EC-9D8B-3754E6234922}" srcOrd="0" destOrd="0" presId="urn:microsoft.com/office/officeart/2005/8/layout/pyramid1"/>
    <dgm:cxn modelId="{CF767094-2323-4229-AF18-3E6D06625479}" type="presParOf" srcId="{A1707DB9-8DE6-45EC-9D8B-3754E6234922}" destId="{0099CDDC-6AE3-4ADB-9F50-19D7C3FEF5CB}" srcOrd="0" destOrd="0" presId="urn:microsoft.com/office/officeart/2005/8/layout/pyramid1"/>
    <dgm:cxn modelId="{038E48CF-730C-4701-846C-F12E465FC75C}" type="presParOf" srcId="{A1707DB9-8DE6-45EC-9D8B-3754E6234922}" destId="{F2876D11-6C87-4458-ABC5-C73E7AC3C497}" srcOrd="1" destOrd="0" presId="urn:microsoft.com/office/officeart/2005/8/layout/pyramid1"/>
    <dgm:cxn modelId="{4B3131BF-6682-479F-BB6A-3A1B86E9ABAD}" type="presParOf" srcId="{9FBB2413-679D-457B-A9C3-D0D8DEC44326}" destId="{97865D65-C2E5-44C6-B13C-93F9527F0537}" srcOrd="1" destOrd="0" presId="urn:microsoft.com/office/officeart/2005/8/layout/pyramid1"/>
    <dgm:cxn modelId="{28BC0D2A-54FE-4A6B-A454-F1A1C9107B04}" type="presParOf" srcId="{97865D65-C2E5-44C6-B13C-93F9527F0537}" destId="{D0D81DE0-1D49-4B6B-8C46-D08C8D08DA4D}" srcOrd="0" destOrd="0" presId="urn:microsoft.com/office/officeart/2005/8/layout/pyramid1"/>
    <dgm:cxn modelId="{5BDFDA74-7F56-4372-929A-BEFD61F39A67}" type="presParOf" srcId="{97865D65-C2E5-44C6-B13C-93F9527F0537}" destId="{2F1B7F00-AD59-42B3-9C3D-1F1C96AD3F63}" srcOrd="1" destOrd="0" presId="urn:microsoft.com/office/officeart/2005/8/layout/pyramid1"/>
    <dgm:cxn modelId="{AB956189-5A27-455F-9382-A7996A4700F6}" type="presParOf" srcId="{9FBB2413-679D-457B-A9C3-D0D8DEC44326}" destId="{E9FA37E5-5CB5-4B15-AF8C-D6169CE75F9A}" srcOrd="2" destOrd="0" presId="urn:microsoft.com/office/officeart/2005/8/layout/pyramid1"/>
    <dgm:cxn modelId="{C4A58382-80A9-4F7B-9CFD-C8251A8D35A2}" type="presParOf" srcId="{E9FA37E5-5CB5-4B15-AF8C-D6169CE75F9A}" destId="{F7E4AA96-C53A-4A37-9E6E-8FAA221DF234}" srcOrd="0" destOrd="0" presId="urn:microsoft.com/office/officeart/2005/8/layout/pyramid1"/>
    <dgm:cxn modelId="{8C3C6491-F3AC-406B-9B8D-D9E974181138}" type="presParOf" srcId="{E9FA37E5-5CB5-4B15-AF8C-D6169CE75F9A}" destId="{1F2EA6E9-6246-4B93-B36C-CEC9F8D4FB1C}" srcOrd="1" destOrd="0" presId="urn:microsoft.com/office/officeart/2005/8/layout/pyramid1"/>
    <dgm:cxn modelId="{6D5657BB-EAF0-42B4-8743-C7DED31AB010}" type="presParOf" srcId="{9FBB2413-679D-457B-A9C3-D0D8DEC44326}" destId="{BD70E4CE-F672-4364-8AC4-716E52A9B747}" srcOrd="3" destOrd="0" presId="urn:microsoft.com/office/officeart/2005/8/layout/pyramid1"/>
    <dgm:cxn modelId="{6854623D-B366-4C69-81ED-D351631B6B83}" type="presParOf" srcId="{BD70E4CE-F672-4364-8AC4-716E52A9B747}" destId="{CAC987F1-96DB-4591-8091-06866FE9A1FC}" srcOrd="0" destOrd="0" presId="urn:microsoft.com/office/officeart/2005/8/layout/pyramid1"/>
    <dgm:cxn modelId="{F9E7AC13-F810-4939-AD22-21279CE5A16C}" type="presParOf" srcId="{BD70E4CE-F672-4364-8AC4-716E52A9B747}" destId="{FE2164AB-3645-4A6E-8D65-D08A344E666E}" srcOrd="1" destOrd="0" presId="urn:microsoft.com/office/officeart/2005/8/layout/pyramid1"/>
    <dgm:cxn modelId="{C5672E34-7149-4541-8D0C-D61DF6544BF7}" type="presParOf" srcId="{9FBB2413-679D-457B-A9C3-D0D8DEC44326}" destId="{5906BC76-4BD5-4902-8FCC-68D01714DA7E}" srcOrd="4" destOrd="0" presId="urn:microsoft.com/office/officeart/2005/8/layout/pyramid1"/>
    <dgm:cxn modelId="{92F390F6-5437-43A7-93F0-71A5B5D73EAF}" type="presParOf" srcId="{5906BC76-4BD5-4902-8FCC-68D01714DA7E}" destId="{C3EFB6CD-583B-4A00-9BAA-9BCD75FEB46B}" srcOrd="0" destOrd="0" presId="urn:microsoft.com/office/officeart/2005/8/layout/pyramid1"/>
    <dgm:cxn modelId="{DA825D02-BAED-4AF8-943B-2EAEE4909C99}" type="presParOf" srcId="{5906BC76-4BD5-4902-8FCC-68D01714DA7E}" destId="{4385B261-59E8-41AA-8476-47B4D424F40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9CDDC-6AE3-4ADB-9F50-19D7C3FEF5CB}">
      <dsp:nvSpPr>
        <dsp:cNvPr id="0" name=""/>
        <dsp:cNvSpPr/>
      </dsp:nvSpPr>
      <dsp:spPr>
        <a:xfrm>
          <a:off x="2286000" y="0"/>
          <a:ext cx="1143000" cy="1067435"/>
        </a:xfrm>
        <a:prstGeom prst="trapezoid">
          <a:avLst>
            <a:gd name="adj" fmla="val 535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Rulers and priests</a:t>
          </a:r>
        </a:p>
      </dsp:txBody>
      <dsp:txXfrm>
        <a:off x="2286000" y="0"/>
        <a:ext cx="1143000" cy="1067435"/>
      </dsp:txXfrm>
    </dsp:sp>
    <dsp:sp modelId="{D0D81DE0-1D49-4B6B-8C46-D08C8D08DA4D}">
      <dsp:nvSpPr>
        <dsp:cNvPr id="0" name=""/>
        <dsp:cNvSpPr/>
      </dsp:nvSpPr>
      <dsp:spPr>
        <a:xfrm>
          <a:off x="1714500" y="1067435"/>
          <a:ext cx="2286000" cy="1067435"/>
        </a:xfrm>
        <a:prstGeom prst="trapezoid">
          <a:avLst>
            <a:gd name="adj" fmla="val 535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nobles</a:t>
          </a:r>
        </a:p>
      </dsp:txBody>
      <dsp:txXfrm>
        <a:off x="2114550" y="1067435"/>
        <a:ext cx="1485900" cy="1067435"/>
      </dsp:txXfrm>
    </dsp:sp>
    <dsp:sp modelId="{F7E4AA96-C53A-4A37-9E6E-8FAA221DF234}">
      <dsp:nvSpPr>
        <dsp:cNvPr id="0" name=""/>
        <dsp:cNvSpPr/>
      </dsp:nvSpPr>
      <dsp:spPr>
        <a:xfrm>
          <a:off x="1143000" y="2134869"/>
          <a:ext cx="3429000" cy="1067435"/>
        </a:xfrm>
        <a:prstGeom prst="trapezoid">
          <a:avLst>
            <a:gd name="adj" fmla="val 535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Artisans and merchants</a:t>
          </a:r>
        </a:p>
      </dsp:txBody>
      <dsp:txXfrm>
        <a:off x="1743074" y="2134869"/>
        <a:ext cx="2228850" cy="1067435"/>
      </dsp:txXfrm>
    </dsp:sp>
    <dsp:sp modelId="{CAC987F1-96DB-4591-8091-06866FE9A1FC}">
      <dsp:nvSpPr>
        <dsp:cNvPr id="0" name=""/>
        <dsp:cNvSpPr/>
      </dsp:nvSpPr>
      <dsp:spPr>
        <a:xfrm>
          <a:off x="571500" y="3202305"/>
          <a:ext cx="4572000" cy="1067435"/>
        </a:xfrm>
        <a:prstGeom prst="trapezoid">
          <a:avLst>
            <a:gd name="adj" fmla="val 535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farmers</a:t>
          </a:r>
        </a:p>
      </dsp:txBody>
      <dsp:txXfrm>
        <a:off x="1371599" y="3202305"/>
        <a:ext cx="2971800" cy="1067435"/>
      </dsp:txXfrm>
    </dsp:sp>
    <dsp:sp modelId="{C3EFB6CD-583B-4A00-9BAA-9BCD75FEB46B}">
      <dsp:nvSpPr>
        <dsp:cNvPr id="0" name=""/>
        <dsp:cNvSpPr/>
      </dsp:nvSpPr>
      <dsp:spPr>
        <a:xfrm>
          <a:off x="0" y="4269740"/>
          <a:ext cx="5715000" cy="1067435"/>
        </a:xfrm>
        <a:prstGeom prst="trapezoid">
          <a:avLst>
            <a:gd name="adj" fmla="val 535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Slaves </a:t>
          </a:r>
        </a:p>
      </dsp:txBody>
      <dsp:txXfrm>
        <a:off x="1000124" y="4269740"/>
        <a:ext cx="3714750" cy="1067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33ADE-4B3E-4F9E-9ECE-E44C7FF1FAE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A8E91-D255-4A0C-BECE-5FAC0CDB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2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31EF32-A59C-4F9E-A7AE-9ECB6F6AB771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6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25E03F-4699-4A3D-BFE2-744F06C59457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86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F7FFF8-649A-40BD-A5A9-AEEDFB4CD02A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62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4BE758-1AD4-4351-BA7F-B0632D9E1412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80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1D2501-7332-4C96-B90D-B3D79DD64923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78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57C878-9FCC-4CD7-B551-15A58EA31049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7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F0A119-BBC3-4B6D-A7FB-CECC75DF8E37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9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F038E1-0CED-4548-9C12-AF97E1D8CABE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7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33D848-CB51-475E-9D71-D69BDC862307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7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95E553-4FBD-4873-90F2-3558A9A25514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24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ABDE0D-E196-4149-A193-59283607A742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2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767169-06A5-41BC-BCA8-DB1B5EDC7893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6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F2CB96-1521-4B54-991C-78330E658CC6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63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5E980B-26BA-456D-90D2-3D444F55D50B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9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9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12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29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6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9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1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4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78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F2322-9DCF-478E-8F08-F531FD790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14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6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1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6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7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4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E53B-6B90-4D41-9E9B-DA7D0788C3DA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9201-37C9-4DB9-A113-CC4D1DE6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4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Neolithic Revolution (Beginnings-600 BCE)</a:t>
            </a:r>
          </a:p>
        </p:txBody>
      </p:sp>
      <p:pic>
        <p:nvPicPr>
          <p:cNvPr id="11" name="Picture 10" descr="http://2.bp.blogspot.com/_sa1Tp8QSSJE/S8Hwp9-D04I/AAAAAAAACGA/CeVwm6IcAFc/s1600/far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02" y="2112198"/>
            <a:ext cx="5203100" cy="468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0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Changes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5910" y="2092173"/>
            <a:ext cx="5306096" cy="4579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Food surplus reduced amount of humans needed to work.</a:t>
            </a:r>
          </a:p>
          <a:p>
            <a:pPr marL="0" indent="0">
              <a:buNone/>
            </a:pPr>
            <a:r>
              <a:rPr lang="en-US" dirty="0"/>
              <a:t>Humans begin to </a:t>
            </a:r>
            <a:r>
              <a:rPr lang="en-US" b="1" dirty="0"/>
              <a:t>specialize-</a:t>
            </a:r>
            <a:r>
              <a:rPr lang="en-US" dirty="0"/>
              <a:t> work on different tasks they are good at.</a:t>
            </a:r>
          </a:p>
          <a:p>
            <a:pPr marL="0" indent="0">
              <a:buNone/>
            </a:pPr>
            <a:r>
              <a:rPr lang="en-US" dirty="0"/>
              <a:t>	Pottery, art, building homes, weapons.</a:t>
            </a:r>
          </a:p>
          <a:p>
            <a:pPr marL="0" indent="0">
              <a:buNone/>
            </a:pPr>
            <a:r>
              <a:rPr lang="en-US" dirty="0"/>
              <a:t>Kilns for pottery eventually used to work metals and create metal tools and weapons. </a:t>
            </a:r>
          </a:p>
          <a:p>
            <a:pPr marL="0" indent="0">
              <a:buNone/>
            </a:pPr>
            <a:r>
              <a:rPr lang="en-US" dirty="0"/>
              <a:t>Bronze tools and weapons become dominant beginning the </a:t>
            </a:r>
            <a:r>
              <a:rPr lang="en-US" b="1" dirty="0"/>
              <a:t>Bronze Age.</a:t>
            </a:r>
            <a:r>
              <a:rPr lang="en-US" dirty="0"/>
              <a:t> 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93" y="2092173"/>
            <a:ext cx="5750667" cy="429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2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7200" y="435768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dirty="0">
                <a:latin typeface="Tahoma" panose="020B0604030504040204" pitchFamily="34" charset="0"/>
              </a:rPr>
              <a:t>First Towns Develop</a:t>
            </a:r>
          </a:p>
        </p:txBody>
      </p:sp>
      <p:pic>
        <p:nvPicPr>
          <p:cNvPr id="17414" name="Picture 7" descr="jer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25146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2743200" y="4329113"/>
            <a:ext cx="2971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accent2"/>
                </a:solidFill>
              </a:rPr>
              <a:t>Çatal Hüyük</a:t>
            </a:r>
            <a:endParaRPr lang="en-US" sz="3200" b="1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algn="ctr" eaLnBrk="1" hangingPunct="1"/>
            <a:r>
              <a:rPr lang="en-US" sz="2000">
                <a:latin typeface="Tahoma" panose="020B0604030504040204" pitchFamily="34" charset="0"/>
              </a:rPr>
              <a:t>(Modern Turkey)</a:t>
            </a:r>
          </a:p>
          <a:p>
            <a:pPr algn="ctr" eaLnBrk="1" hangingPunct="1"/>
            <a:endParaRPr lang="en-US" sz="3200">
              <a:latin typeface="Tahoma" panose="020B0604030504040204" pitchFamily="34" charset="0"/>
            </a:endParaRPr>
          </a:p>
          <a:p>
            <a:pPr algn="ctr" eaLnBrk="1" hangingPunct="1"/>
            <a:endParaRPr lang="en-US" sz="2000" b="1">
              <a:latin typeface="Tahoma" panose="020B0604030504040204" pitchFamily="34" charset="0"/>
            </a:endParaRPr>
          </a:p>
          <a:p>
            <a:pPr algn="ctr" eaLnBrk="1" hangingPunct="1"/>
            <a:r>
              <a:rPr lang="en-US" sz="2000" b="1">
                <a:latin typeface="Tahoma" panose="020B0604030504040204" pitchFamily="34" charset="0"/>
              </a:rPr>
              <a:t>First settled:</a:t>
            </a:r>
          </a:p>
          <a:p>
            <a:pPr algn="ctr" eaLnBrk="1" hangingPunct="1"/>
            <a:r>
              <a:rPr lang="en-US" sz="3200">
                <a:latin typeface="Tahoma" panose="020B0604030504040204" pitchFamily="34" charset="0"/>
              </a:rPr>
              <a:t>c. 7000BCE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934200" y="4329113"/>
            <a:ext cx="29718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accent2"/>
                </a:solidFill>
                <a:latin typeface="Tahoma" panose="020B0604030504040204" pitchFamily="34" charset="0"/>
              </a:rPr>
              <a:t>Jericho</a:t>
            </a:r>
          </a:p>
          <a:p>
            <a:pPr algn="ctr" eaLnBrk="1" hangingPunct="1"/>
            <a:r>
              <a:rPr lang="en-US" sz="2000">
                <a:latin typeface="Tahoma" panose="020B0604030504040204" pitchFamily="34" charset="0"/>
              </a:rPr>
              <a:t>(Modern Israel)</a:t>
            </a:r>
          </a:p>
          <a:p>
            <a:pPr algn="ctr" eaLnBrk="1" hangingPunct="1"/>
            <a:endParaRPr lang="en-US" sz="2000">
              <a:latin typeface="Tahoma" panose="020B0604030504040204" pitchFamily="34" charset="0"/>
            </a:endParaRPr>
          </a:p>
          <a:p>
            <a:pPr algn="ctr" eaLnBrk="1" hangingPunct="1"/>
            <a:r>
              <a:rPr lang="en-US" sz="3200" b="1">
                <a:latin typeface="Tahoma" panose="020B0604030504040204" pitchFamily="34" charset="0"/>
              </a:rPr>
              <a:t>First settled:</a:t>
            </a:r>
          </a:p>
          <a:p>
            <a:pPr algn="ctr" eaLnBrk="1" hangingPunct="1"/>
            <a:r>
              <a:rPr lang="en-US" sz="3200">
                <a:latin typeface="Tahoma" panose="020B0604030504040204" pitchFamily="34" charset="0"/>
              </a:rPr>
              <a:t>c. 7000BCE</a:t>
            </a:r>
          </a:p>
        </p:txBody>
      </p:sp>
      <p:pic>
        <p:nvPicPr>
          <p:cNvPr id="17418" name="Picture 14" descr="huyukm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18430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6" descr="catalhoyuk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1"/>
            <a:ext cx="21336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DSC007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5908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7"/>
          <p:cNvSpPr>
            <a:spLocks noChangeArrowheads="1"/>
          </p:cNvSpPr>
          <p:nvPr/>
        </p:nvSpPr>
        <p:spPr bwMode="auto">
          <a:xfrm rot="10800000" flipV="1">
            <a:off x="2436813" y="5197475"/>
            <a:ext cx="7681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relatively egalitarian---no evidence of</a:t>
            </a:r>
          </a:p>
          <a:p>
            <a:pPr eaLnBrk="1" hangingPunct="1"/>
            <a:r>
              <a:rPr lang="en-US"/>
              <a:t> labor specialization or gender distinction</a:t>
            </a:r>
          </a:p>
        </p:txBody>
      </p:sp>
    </p:spTree>
    <p:extLst>
      <p:ext uri="{BB962C8B-B14F-4D97-AF65-F5344CB8AC3E}">
        <p14:creationId xmlns:p14="http://schemas.microsoft.com/office/powerpoint/2010/main" val="147175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</a:rPr>
              <a:t>Advanced Civilization: The Next Step?</a:t>
            </a:r>
            <a:br>
              <a:rPr lang="en-US" b="1" dirty="0">
                <a:latin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13" name="Text Box 9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0" y="2086377"/>
            <a:ext cx="5378678" cy="46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>
                <a:latin typeface="Tahoma" panose="020B0604030504040204" pitchFamily="34" charset="0"/>
              </a:rPr>
              <a:t>By 3500BCE, relatively large, advanced </a:t>
            </a:r>
            <a:r>
              <a:rPr lang="en-US" sz="2800" b="1" dirty="0">
                <a:latin typeface="Tahoma" panose="020B0604030504040204" pitchFamily="34" charset="0"/>
              </a:rPr>
              <a:t>preliterate</a:t>
            </a:r>
            <a:r>
              <a:rPr lang="en-US" sz="2800" dirty="0">
                <a:latin typeface="Tahoma" panose="020B0604030504040204" pitchFamily="34" charset="0"/>
              </a:rPr>
              <a:t> societies develop along  </a:t>
            </a:r>
            <a:r>
              <a:rPr lang="en-US" sz="2800" b="1" dirty="0">
                <a:latin typeface="Tahoma" panose="020B0604030504040204" pitchFamily="34" charset="0"/>
              </a:rPr>
              <a:t>Indus, Huang He, Nile, and Tigris &amp; Euphrates Rivers</a:t>
            </a:r>
            <a:r>
              <a:rPr lang="en-US" sz="2800" dirty="0">
                <a:latin typeface="Tahoma" panose="020B0604030504040204" pitchFamily="34" charset="0"/>
              </a:rPr>
              <a:t>. </a:t>
            </a:r>
          </a:p>
          <a:p>
            <a:pPr eaLnBrk="1" hangingPunct="1">
              <a:buFontTx/>
              <a:buChar char="•"/>
            </a:pPr>
            <a:endParaRPr lang="en-US" sz="2800" dirty="0">
              <a:latin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Tahoma" panose="020B0604030504040204" pitchFamily="34" charset="0"/>
              </a:rPr>
              <a:t>As societies grow in size and need, sedentary human beings are again faced with pressures to adapt to changing natural and </a:t>
            </a:r>
            <a:r>
              <a:rPr lang="en-US" sz="2800" b="1" dirty="0">
                <a:latin typeface="Tahoma" panose="020B0604030504040204" pitchFamily="34" charset="0"/>
              </a:rPr>
              <a:t>human environments</a:t>
            </a:r>
            <a:r>
              <a:rPr lang="en-US" sz="2800" dirty="0">
                <a:latin typeface="Tahoma" panose="020B0604030504040204" pitchFamily="34" charset="0"/>
              </a:rPr>
              <a:t>.</a:t>
            </a: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90" y="2372629"/>
            <a:ext cx="5494192" cy="42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49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0" y="1001332"/>
            <a:ext cx="96205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  <a:latin typeface="Tahoma" panose="020B0604030504040204" pitchFamily="34" charset="0"/>
              </a:rPr>
              <a:t>The six characteristics of civilization</a:t>
            </a:r>
          </a:p>
        </p:txBody>
      </p:sp>
      <p:sp>
        <p:nvSpPr>
          <p:cNvPr id="163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1976841"/>
            <a:ext cx="7772400" cy="4411662"/>
          </a:xfrm>
        </p:spPr>
        <p:txBody>
          <a:bodyPr/>
          <a:lstStyle/>
          <a:p>
            <a:pPr marL="571500" indent="-571500">
              <a:buNone/>
            </a:pPr>
            <a:r>
              <a:rPr lang="en-US" sz="2800" b="1" dirty="0">
                <a:latin typeface="Tahoma" panose="020B0604030504040204" pitchFamily="34" charset="0"/>
              </a:rPr>
              <a:t>1. Advanced cities</a:t>
            </a:r>
          </a:p>
          <a:p>
            <a:pPr marL="839788" lvl="1" indent="-495300">
              <a:buNone/>
            </a:pPr>
            <a:r>
              <a:rPr lang="en-US" sz="2800" dirty="0"/>
              <a:t>    population size (10,000s)</a:t>
            </a:r>
          </a:p>
          <a:p>
            <a:pPr marL="571500" indent="-571500">
              <a:buNone/>
            </a:pPr>
            <a:r>
              <a:rPr lang="en-US" sz="2800" dirty="0"/>
              <a:t>       trade/ administrative centers</a:t>
            </a:r>
          </a:p>
          <a:p>
            <a:pPr marL="571500" indent="-571500">
              <a:buNone/>
            </a:pPr>
            <a:r>
              <a:rPr lang="en-US" sz="2800" dirty="0"/>
              <a:t>	  religious centers</a:t>
            </a:r>
          </a:p>
          <a:p>
            <a:pPr marL="571500" indent="-571500">
              <a:buNone/>
            </a:pPr>
            <a:endParaRPr lang="en-US" dirty="0"/>
          </a:p>
          <a:p>
            <a:pPr marL="839788" lvl="1" indent="-495300">
              <a:buFont typeface="Wingdings" panose="05000000000000000000" pitchFamily="2" charset="2"/>
              <a:buAutoNum type="arabicPeriod"/>
            </a:pPr>
            <a:endParaRPr lang="en-US" dirty="0"/>
          </a:p>
        </p:txBody>
      </p:sp>
      <p:pic>
        <p:nvPicPr>
          <p:cNvPr id="16392" name="Picture 13" descr="gates%20to%20Babylon%20ru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582">
            <a:off x="1956047" y="4429550"/>
            <a:ext cx="33528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Patarcity%20At%20the%20Foot%20of%20the%20Temple%20in%20the%20ancient%20city%20of%20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4343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0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286000" y="11430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2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44699" y="682581"/>
            <a:ext cx="9966101" cy="5448346"/>
          </a:xfrm>
        </p:spPr>
        <p:txBody>
          <a:bodyPr/>
          <a:lstStyle/>
          <a:p>
            <a:pPr marL="571500" indent="-571500">
              <a:buNone/>
            </a:pPr>
            <a:r>
              <a:rPr lang="en-US" sz="3600" b="1" dirty="0">
                <a:latin typeface="Tahoma" panose="020B0604030504040204" pitchFamily="34" charset="0"/>
              </a:rPr>
              <a:t>2. Specialized Workers</a:t>
            </a:r>
          </a:p>
          <a:p>
            <a:pPr marL="571500" indent="-571500">
              <a:buNone/>
            </a:pPr>
            <a:endParaRPr lang="en-US" sz="3600" b="1" dirty="0">
              <a:latin typeface="Tahoma" panose="020B0604030504040204" pitchFamily="34" charset="0"/>
            </a:endParaRPr>
          </a:p>
          <a:p>
            <a:pPr marL="571500" indent="-571500">
              <a:buFontTx/>
              <a:buChar char="•"/>
            </a:pPr>
            <a:r>
              <a:rPr lang="en-US" sz="3600" dirty="0"/>
              <a:t>Lived in cities, fed by surplus food</a:t>
            </a:r>
          </a:p>
          <a:p>
            <a:pPr marL="571500" indent="-571500"/>
            <a:r>
              <a:rPr lang="en-US" sz="3600" dirty="0"/>
              <a:t>Artisans, shopkeepers, soldiers, officials,  rulers, priests</a:t>
            </a:r>
          </a:p>
          <a:p>
            <a:pPr marL="571500" indent="-571500">
              <a:buFontTx/>
              <a:buChar char="•"/>
            </a:pPr>
            <a:endParaRPr lang="en-US" b="1" dirty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839788" lvl="1" indent="-495300">
              <a:buFont typeface="Wingdings" panose="05000000000000000000" pitchFamily="2" charset="2"/>
              <a:buAutoNum type="arabicPeriod"/>
            </a:pPr>
            <a:endParaRPr lang="en-US" b="1" dirty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pic>
        <p:nvPicPr>
          <p:cNvPr id="18440" name="Picture 13" descr="priest_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2" y="3760631"/>
            <a:ext cx="2048568" cy="309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 descr="pottery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657600"/>
            <a:ext cx="330041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 descr="persian_warr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395664"/>
            <a:ext cx="2398713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3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 Box 8"/>
          <p:cNvSpPr txBox="1">
            <a:spLocks noChangeArrowheads="1"/>
          </p:cNvSpPr>
          <p:nvPr/>
        </p:nvSpPr>
        <p:spPr bwMode="auto">
          <a:xfrm>
            <a:off x="2286000" y="11430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2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03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5987" y="354102"/>
            <a:ext cx="5384800" cy="4411662"/>
          </a:xfrm>
        </p:spPr>
        <p:txBody>
          <a:bodyPr/>
          <a:lstStyle/>
          <a:p>
            <a:pPr marL="839788" lvl="1" indent="-495300">
              <a:buNone/>
            </a:pPr>
            <a:r>
              <a:rPr lang="en-US" sz="2800" b="1" dirty="0">
                <a:latin typeface="Tahoma" panose="020B0604030504040204" pitchFamily="34" charset="0"/>
              </a:rPr>
              <a:t>3. Social Classes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9256899"/>
              </p:ext>
            </p:extLst>
          </p:nvPr>
        </p:nvGraphicFramePr>
        <p:xfrm>
          <a:off x="2938254" y="1480903"/>
          <a:ext cx="5715000" cy="533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9" name="AutoShape 23"/>
          <p:cNvSpPr>
            <a:spLocks noChangeArrowheads="1"/>
          </p:cNvSpPr>
          <p:nvPr/>
        </p:nvSpPr>
        <p:spPr bwMode="auto">
          <a:xfrm rot="-5206695">
            <a:off x="2731294" y="4279107"/>
            <a:ext cx="1214438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40" name="AutoShape 24"/>
          <p:cNvSpPr>
            <a:spLocks noChangeArrowheads="1"/>
          </p:cNvSpPr>
          <p:nvPr/>
        </p:nvSpPr>
        <p:spPr bwMode="auto">
          <a:xfrm>
            <a:off x="8077201" y="40386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41" name="Rectangle 25"/>
          <p:cNvSpPr>
            <a:spLocks noChangeArrowheads="1"/>
          </p:cNvSpPr>
          <p:nvPr/>
        </p:nvSpPr>
        <p:spPr bwMode="auto">
          <a:xfrm>
            <a:off x="8991600" y="3810001"/>
            <a:ext cx="1371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Invert these two </a:t>
            </a:r>
          </a:p>
          <a:p>
            <a:pPr eaLnBrk="1" hangingPunct="1"/>
            <a:r>
              <a:rPr lang="en-US" dirty="0"/>
              <a:t>if talking about </a:t>
            </a:r>
          </a:p>
          <a:p>
            <a:pPr eaLnBrk="1" hangingPunct="1"/>
            <a:r>
              <a:rPr lang="en-US" dirty="0"/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129459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286000" y="11430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2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946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963769" y="782392"/>
            <a:ext cx="7620000" cy="4987925"/>
          </a:xfrm>
        </p:spPr>
        <p:txBody>
          <a:bodyPr>
            <a:normAutofit/>
          </a:bodyPr>
          <a:lstStyle/>
          <a:p>
            <a:pPr marL="839788" lvl="1" indent="-495300">
              <a:buNone/>
            </a:pPr>
            <a:r>
              <a:rPr lang="en-US" sz="3200" b="1" dirty="0">
                <a:latin typeface="Tahoma" panose="020B0604030504040204" pitchFamily="34" charset="0"/>
              </a:rPr>
              <a:t>4. Complex Institutions</a:t>
            </a:r>
          </a:p>
          <a:p>
            <a:pPr marL="839788" lvl="1" indent="-495300">
              <a:buNone/>
            </a:pPr>
            <a:r>
              <a:rPr lang="en-US" sz="3200" dirty="0"/>
              <a:t>	</a:t>
            </a:r>
            <a:r>
              <a:rPr lang="en-US" sz="3200" b="1" dirty="0"/>
              <a:t>the long- lasting patterns of organization</a:t>
            </a:r>
          </a:p>
          <a:p>
            <a:pPr marL="839788" lvl="1" indent="-495300">
              <a:buFontTx/>
              <a:buChar char="•"/>
            </a:pPr>
            <a:r>
              <a:rPr lang="en-US" sz="3200" b="1" dirty="0"/>
              <a:t>Government</a:t>
            </a:r>
          </a:p>
          <a:p>
            <a:pPr marL="839788" lvl="1" indent="-495300">
              <a:buFontTx/>
              <a:buChar char="•"/>
            </a:pPr>
            <a:r>
              <a:rPr lang="en-US" sz="3200" b="1" dirty="0"/>
              <a:t>Religion</a:t>
            </a:r>
          </a:p>
          <a:p>
            <a:pPr marL="839788" lvl="1" indent="-495300">
              <a:buFontTx/>
              <a:buChar char="•"/>
            </a:pPr>
            <a:r>
              <a:rPr lang="en-US" sz="3200" b="1" dirty="0"/>
              <a:t>Education</a:t>
            </a:r>
          </a:p>
          <a:p>
            <a:pPr marL="839788" lvl="1" indent="-495300">
              <a:buFontTx/>
              <a:buChar char="•"/>
            </a:pPr>
            <a:r>
              <a:rPr lang="en-US" sz="3200" b="1" dirty="0"/>
              <a:t>military</a:t>
            </a:r>
          </a:p>
        </p:txBody>
      </p:sp>
      <p:pic>
        <p:nvPicPr>
          <p:cNvPr id="19464" name="Picture 20" descr="shalmaneser_iii__band_cruel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209801"/>
            <a:ext cx="39338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48200"/>
            <a:ext cx="2743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2" descr="Slid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9526">
            <a:off x="7467600" y="41148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6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2286000" y="11430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2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0487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562379"/>
            <a:ext cx="6858000" cy="4911725"/>
          </a:xfrm>
        </p:spPr>
        <p:txBody>
          <a:bodyPr/>
          <a:lstStyle/>
          <a:p>
            <a:pPr marL="839788" lvl="1" indent="-495300">
              <a:buNone/>
            </a:pPr>
            <a:r>
              <a:rPr lang="en-US" sz="3200" b="1" dirty="0">
                <a:latin typeface="Tahoma" panose="020B0604030504040204" pitchFamily="34" charset="0"/>
              </a:rPr>
              <a:t>5.Recordkeeping/writing</a:t>
            </a:r>
            <a:endParaRPr lang="en-US" sz="3200" b="1" dirty="0"/>
          </a:p>
        </p:txBody>
      </p:sp>
      <p:sp>
        <p:nvSpPr>
          <p:cNvPr id="20488" name="Rectangle 19"/>
          <p:cNvSpPr>
            <a:spLocks noChangeArrowheads="1"/>
          </p:cNvSpPr>
          <p:nvPr/>
        </p:nvSpPr>
        <p:spPr bwMode="auto">
          <a:xfrm>
            <a:off x="351621" y="1362526"/>
            <a:ext cx="83029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/>
              <a:t>Keep track of events, time, business transactions, religious rituals</a:t>
            </a:r>
          </a:p>
        </p:txBody>
      </p:sp>
      <p:pic>
        <p:nvPicPr>
          <p:cNvPr id="20489" name="Picture 20" descr="100557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8" y="2522585"/>
            <a:ext cx="3796047" cy="30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1" descr="M3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46" y="562379"/>
            <a:ext cx="2229117" cy="352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83" y="2808067"/>
            <a:ext cx="5085271" cy="382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9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286000" y="11430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2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21511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03915" y="837707"/>
            <a:ext cx="6858000" cy="4911725"/>
          </a:xfrm>
        </p:spPr>
        <p:txBody>
          <a:bodyPr>
            <a:normAutofit/>
          </a:bodyPr>
          <a:lstStyle/>
          <a:p>
            <a:pPr marL="839788" lvl="1" indent="-495300">
              <a:buNone/>
            </a:pPr>
            <a:r>
              <a:rPr lang="en-US" sz="4000" b="1" dirty="0">
                <a:latin typeface="Tahoma" panose="020B0604030504040204" pitchFamily="34" charset="0"/>
              </a:rPr>
              <a:t>6. Advanced technology</a:t>
            </a:r>
          </a:p>
          <a:p>
            <a:pPr marL="839788" lvl="1" indent="-495300">
              <a:buClr>
                <a:schemeClr val="tx1"/>
              </a:buClr>
              <a:buFontTx/>
              <a:buChar char="•"/>
            </a:pPr>
            <a:r>
              <a:rPr lang="en-US" sz="4000" b="1" dirty="0"/>
              <a:t>Monumental architecture</a:t>
            </a:r>
          </a:p>
          <a:p>
            <a:pPr marL="839788" lvl="1" indent="-495300">
              <a:buClr>
                <a:schemeClr val="tx1"/>
              </a:buClr>
              <a:buFontTx/>
              <a:buChar char="•"/>
            </a:pPr>
            <a:r>
              <a:rPr lang="en-US" sz="4000" b="1" dirty="0"/>
              <a:t>Art, public works</a:t>
            </a:r>
          </a:p>
          <a:p>
            <a:pPr marL="839788" lvl="1" indent="-495300">
              <a:buClr>
                <a:schemeClr val="tx1"/>
              </a:buClr>
              <a:buFontTx/>
              <a:buChar char="•"/>
            </a:pPr>
            <a:r>
              <a:rPr lang="en-US" sz="4000" b="1" dirty="0"/>
              <a:t>New tools</a:t>
            </a:r>
          </a:p>
        </p:txBody>
      </p:sp>
      <p:pic>
        <p:nvPicPr>
          <p:cNvPr id="21512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4268">
            <a:off x="5849938" y="3087688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2" descr="Felucc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2971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011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8" descr="p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075386" y="872580"/>
            <a:ext cx="838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dirty="0">
                <a:latin typeface="Tahoma" panose="020B0604030504040204" pitchFamily="34" charset="0"/>
              </a:rPr>
              <a:t>Technological Advancements</a:t>
            </a:r>
          </a:p>
        </p:txBody>
      </p:sp>
      <p:graphicFrame>
        <p:nvGraphicFramePr>
          <p:cNvPr id="15370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35902"/>
              </p:ext>
            </p:extLst>
          </p:nvPr>
        </p:nvGraphicFramePr>
        <p:xfrm>
          <a:off x="2667000" y="1834166"/>
          <a:ext cx="7772400" cy="46482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Wheeled Vehicles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Save labor, allow transport of large loads and enhance trade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Potters Wheel (c.6000BCE)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Allows the construction of more durable clay vessels and artwork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Irrigation &amp; Driven Plows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Allow further increase of food production, encourages pop. growth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50" name="Picture 24" descr="4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5" descr="potters wheel"/>
          <p:cNvPicPr>
            <a:picLocks noChangeAspect="1" noChangeArrowheads="1"/>
          </p:cNvPicPr>
          <p:nvPr/>
        </p:nvPicPr>
        <p:blipFill>
          <a:blip r:embed="rId5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2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Beginnings of Mankind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0151" y="2137893"/>
            <a:ext cx="5318975" cy="4507606"/>
          </a:xfrm>
        </p:spPr>
        <p:txBody>
          <a:bodyPr>
            <a:normAutofit fontScale="92500" lnSpcReduction="10000"/>
          </a:bodyPr>
          <a:lstStyle/>
          <a:p>
            <a:r>
              <a:rPr lang="en-US" sz="3200" i="1" dirty="0"/>
              <a:t>Homo Sapiens</a:t>
            </a:r>
            <a:r>
              <a:rPr lang="en-US" sz="3200" dirty="0"/>
              <a:t> appear around 250,000 years ago.</a:t>
            </a:r>
          </a:p>
          <a:p>
            <a:r>
              <a:rPr lang="en-US" sz="3200" dirty="0"/>
              <a:t>Early humans formed groups of hunter-gatherers (foragers) to get food to survive.</a:t>
            </a:r>
          </a:p>
          <a:p>
            <a:pPr lvl="1"/>
            <a:r>
              <a:rPr lang="en-US" sz="3200" dirty="0"/>
              <a:t>Everyone worked to survive.</a:t>
            </a:r>
          </a:p>
          <a:p>
            <a:r>
              <a:rPr lang="en-US" sz="3200" b="1" dirty="0"/>
              <a:t>Nomadic- </a:t>
            </a:r>
            <a:r>
              <a:rPr lang="en-US" sz="3200" dirty="0"/>
              <a:t>groups migrate (move from place to place) when food supplies run low. </a:t>
            </a:r>
            <a:endParaRPr lang="en-US" sz="3200" b="1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0"/>
            <a:ext cx="48196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190875"/>
            <a:ext cx="54292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38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</a:rPr>
              <a:t>Role of Women “Great Leap Sideways”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924070"/>
            <a:ext cx="5594123" cy="48244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4600" b="1" dirty="0">
              <a:latin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sz="4600" dirty="0">
                <a:latin typeface="Tahoma" panose="020B0604030504040204" pitchFamily="34" charset="0"/>
              </a:rPr>
              <a:t>Women generally lost status under male-dominated, </a:t>
            </a:r>
            <a:r>
              <a:rPr lang="en-US" sz="4600" b="1" dirty="0">
                <a:latin typeface="Tahoma" panose="020B0604030504040204" pitchFamily="34" charset="0"/>
              </a:rPr>
              <a:t>patriarchal</a:t>
            </a:r>
            <a:r>
              <a:rPr lang="en-US" sz="4600" dirty="0">
                <a:latin typeface="Tahoma" panose="020B0604030504040204" pitchFamily="34" charset="0"/>
              </a:rPr>
              <a:t> systems. </a:t>
            </a:r>
          </a:p>
          <a:p>
            <a:pPr>
              <a:buFontTx/>
              <a:buChar char="•"/>
            </a:pPr>
            <a:endParaRPr lang="en-US" sz="4600" dirty="0">
              <a:latin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sz="4600" dirty="0">
                <a:latin typeface="Tahoma" panose="020B0604030504040204" pitchFamily="34" charset="0"/>
              </a:rPr>
              <a:t>Women were limited in vocation,</a:t>
            </a:r>
          </a:p>
          <a:p>
            <a:r>
              <a:rPr lang="en-US" sz="4600" dirty="0">
                <a:latin typeface="Tahoma" panose="020B0604030504040204" pitchFamily="34" charset="0"/>
              </a:rPr>
              <a:t>Planting, weeding, harvesting, grinding – fossil evidence</a:t>
            </a:r>
          </a:p>
          <a:p>
            <a:endParaRPr lang="en-US" sz="4600" dirty="0">
              <a:latin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sz="4600" dirty="0">
                <a:latin typeface="Tahoma" panose="020B0604030504040204" pitchFamily="34" charset="0"/>
              </a:rPr>
              <a:t>Women may have lacked the</a:t>
            </a:r>
          </a:p>
          <a:p>
            <a:r>
              <a:rPr lang="en-US" sz="4600" dirty="0">
                <a:latin typeface="Tahoma" panose="020B0604030504040204" pitchFamily="34" charset="0"/>
              </a:rPr>
              <a:t>same social rights as men. </a:t>
            </a:r>
          </a:p>
          <a:p>
            <a:endParaRPr lang="en-US" dirty="0"/>
          </a:p>
        </p:txBody>
      </p:sp>
      <p:pic>
        <p:nvPicPr>
          <p:cNvPr id="38914" name="Picture 2" descr="http://www.thepatriarchy.org/wp-content/uploads/2014/10/temp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94" y="2223938"/>
            <a:ext cx="6328594" cy="44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43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</a:rPr>
              <a:t>Early Human Impact on the Environment</a:t>
            </a:r>
            <a:br>
              <a:rPr lang="en-US" b="1" dirty="0">
                <a:latin typeface="Tahoma" panose="020B0604030504040204" pitchFamily="34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" y="2021984"/>
            <a:ext cx="5378678" cy="4700788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800" dirty="0">
                <a:latin typeface="Tahoma" panose="020B0604030504040204" pitchFamily="34" charset="0"/>
              </a:rPr>
              <a:t>Deforestation in places where copper, bronze, and salt were produced.</a:t>
            </a:r>
          </a:p>
          <a:p>
            <a:pPr>
              <a:buFontTx/>
              <a:buChar char="•"/>
            </a:pPr>
            <a:endParaRPr lang="en-US" sz="2800" dirty="0">
              <a:latin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sz="2800" dirty="0">
                <a:latin typeface="Tahoma" panose="020B0604030504040204" pitchFamily="34" charset="0"/>
              </a:rPr>
              <a:t>Erosion and flooding where agriculture disturbed soil and natural vegetation.</a:t>
            </a:r>
          </a:p>
          <a:p>
            <a:pPr>
              <a:buFontTx/>
              <a:buChar char="•"/>
            </a:pPr>
            <a:endParaRPr lang="en-US" sz="2800" dirty="0">
              <a:latin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sz="2800" dirty="0">
                <a:latin typeface="Tahoma" panose="020B0604030504040204" pitchFamily="34" charset="0"/>
              </a:rPr>
              <a:t>Selective extinction of large land animals and weed plants due to hunting &amp; agriculture.</a:t>
            </a:r>
          </a:p>
          <a:p>
            <a:endParaRPr lang="en-US" sz="2800" dirty="0"/>
          </a:p>
        </p:txBody>
      </p:sp>
      <p:pic>
        <p:nvPicPr>
          <p:cNvPr id="34818" name="Picture 2" descr="http://i.telegraph.co.uk/multimedia/archive/02074/deforestation_2074483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51" y="2304794"/>
            <a:ext cx="6257050" cy="39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0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7047" y="925131"/>
            <a:ext cx="96527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>
                <a:latin typeface="Tahoma" panose="020B0604030504040204" pitchFamily="34" charset="0"/>
              </a:rPr>
              <a:t>Costs &amp; Advantages of Agriculture</a:t>
            </a:r>
          </a:p>
        </p:txBody>
      </p:sp>
      <p:graphicFrame>
        <p:nvGraphicFramePr>
          <p:cNvPr id="5140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41601"/>
              </p:ext>
            </p:extLst>
          </p:nvPr>
        </p:nvGraphicFramePr>
        <p:xfrm>
          <a:off x="2089597" y="2048814"/>
          <a:ext cx="7924800" cy="4508500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Advantages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Costs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Steady food supplies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Greater populations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Leads to organized societies capable of supporting additional vocations (soldiers, managers, etc.)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Heavily dependent on certain food crops (failure = starvation)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Disease from close contact with animals, humans, &amp; waste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Reduced mobility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933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9"/>
          <p:cNvSpPr>
            <a:spLocks noGrp="1" noChangeArrowheads="1"/>
          </p:cNvSpPr>
          <p:nvPr>
            <p:ph type="title"/>
          </p:nvPr>
        </p:nvSpPr>
        <p:spPr>
          <a:xfrm>
            <a:off x="940157" y="721217"/>
            <a:ext cx="7443989" cy="1325564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ahoma" panose="020B0604030504040204" pitchFamily="34" charset="0"/>
              </a:rPr>
              <a:t>What are the consequences?</a:t>
            </a:r>
          </a:p>
        </p:txBody>
      </p:sp>
      <p:sp>
        <p:nvSpPr>
          <p:cNvPr id="2355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44699" y="2150773"/>
            <a:ext cx="9966101" cy="3980154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The Biggest Mistake in Human History?</a:t>
            </a:r>
          </a:p>
          <a:p>
            <a:pPr eaLnBrk="1" hangingPunct="1"/>
            <a:r>
              <a:rPr lang="en-US" sz="3600" dirty="0"/>
              <a:t>Hunter-gatherers work about 20% of the day to provide enough food to survive, farmers work about 60% of the day to provide enough to survive. Duh!!!</a:t>
            </a:r>
          </a:p>
          <a:p>
            <a:pPr eaLnBrk="1" hangingPunct="1"/>
            <a:r>
              <a:rPr lang="en-US" sz="3600" dirty="0"/>
              <a:t>Divergence between world’s parts grew – despite common origins mankind diverges and distinct cultures emerge</a:t>
            </a:r>
          </a:p>
        </p:txBody>
      </p:sp>
    </p:spTree>
    <p:extLst>
      <p:ext uri="{BB962C8B-B14F-4D97-AF65-F5344CB8AC3E}">
        <p14:creationId xmlns:p14="http://schemas.microsoft.com/office/powerpoint/2010/main" val="295283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Man (250,000-10,000 BCE) 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sz="half" idx="1"/>
          </p:nvPr>
        </p:nvSpPr>
        <p:spPr>
          <a:xfrm>
            <a:off x="56561" y="1983347"/>
            <a:ext cx="5872766" cy="46015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Crafted tools to adapt to environments:</a:t>
            </a:r>
          </a:p>
          <a:p>
            <a:pPr lvl="1"/>
            <a:r>
              <a:rPr lang="en-US" altLang="en-US" sz="2400" dirty="0"/>
              <a:t>Stone, bone, antler, wood materials.</a:t>
            </a:r>
          </a:p>
          <a:p>
            <a:pPr lvl="1"/>
            <a:r>
              <a:rPr lang="en-US" altLang="en-US" sz="2400" dirty="0"/>
              <a:t>Axes, spears, arrows, fishing poles.</a:t>
            </a:r>
          </a:p>
          <a:p>
            <a:r>
              <a:rPr lang="en-US" altLang="en-US" dirty="0"/>
              <a:t>Clothing made from animals to survive.</a:t>
            </a:r>
          </a:p>
          <a:p>
            <a:r>
              <a:rPr lang="en-US" altLang="en-US" dirty="0"/>
              <a:t>Some groups were not able to survive on their own, exchanged peoples and ideas.</a:t>
            </a:r>
          </a:p>
          <a:p>
            <a:r>
              <a:rPr lang="en-US" altLang="en-US" dirty="0"/>
              <a:t>Most societies were </a:t>
            </a:r>
            <a:r>
              <a:rPr lang="en-US" altLang="en-US" b="1" dirty="0"/>
              <a:t>egalitarian</a:t>
            </a:r>
            <a:r>
              <a:rPr lang="en-US" altLang="en-US" dirty="0"/>
              <a:t>- equal social roles between men and women.</a:t>
            </a:r>
          </a:p>
          <a:p>
            <a:r>
              <a:rPr lang="en-US" altLang="en-US" dirty="0"/>
              <a:t>Early period called the </a:t>
            </a:r>
            <a:r>
              <a:rPr lang="en-US" altLang="en-US" b="1" dirty="0"/>
              <a:t>Paleolithic (Old Stone Age) </a:t>
            </a:r>
            <a:endParaRPr lang="en-US" altLang="en-US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55" y="3953628"/>
            <a:ext cx="2721469" cy="27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065" y="3703072"/>
            <a:ext cx="2416935" cy="322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angusmccullough.com/files/gimgs/83_axe%20blad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44" y="233966"/>
            <a:ext cx="38004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8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Migration Starting 100,000 Years Ago</a:t>
            </a:r>
          </a:p>
        </p:txBody>
      </p:sp>
      <p:pic>
        <p:nvPicPr>
          <p:cNvPr id="5122" name="Picture 2" descr="http://i.dailymail.co.uk/i/pix/2012/12/09/article-2245422-166D5E90000005DC-502_634x3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39" y="1928779"/>
            <a:ext cx="9441469" cy="492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1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5" y="2707410"/>
            <a:ext cx="6237663" cy="311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17" y="3420726"/>
            <a:ext cx="4392211" cy="329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883" y="0"/>
            <a:ext cx="3684105" cy="3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Paleolithic Art</a:t>
            </a:r>
          </a:p>
        </p:txBody>
      </p:sp>
    </p:spTree>
    <p:extLst>
      <p:ext uri="{BB962C8B-B14F-4D97-AF65-F5344CB8AC3E}">
        <p14:creationId xmlns:p14="http://schemas.microsoft.com/office/powerpoint/2010/main" val="184495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3228"/>
            <a:ext cx="10818253" cy="1080938"/>
          </a:xfrm>
        </p:spPr>
        <p:txBody>
          <a:bodyPr/>
          <a:lstStyle/>
          <a:p>
            <a:r>
              <a:rPr lang="en-US" dirty="0"/>
              <a:t>Changes from the Ice Age Ending (11,000 Years Ago)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4728807" cy="4231352"/>
          </a:xfrm>
        </p:spPr>
        <p:txBody>
          <a:bodyPr>
            <a:normAutofit/>
          </a:bodyPr>
          <a:lstStyle/>
          <a:p>
            <a:r>
              <a:rPr lang="en-US" sz="2800" dirty="0"/>
              <a:t>Climate becomes warmer, wetter.</a:t>
            </a:r>
          </a:p>
          <a:p>
            <a:r>
              <a:rPr lang="en-US" sz="2800" dirty="0"/>
              <a:t>Larger mammals and other hominids go extinct.</a:t>
            </a:r>
          </a:p>
          <a:p>
            <a:r>
              <a:rPr lang="en-US" sz="2800" dirty="0"/>
              <a:t>Increase in wild plant life and habitable regions. </a:t>
            </a:r>
          </a:p>
          <a:p>
            <a:r>
              <a:rPr lang="en-US" sz="2800" dirty="0"/>
              <a:t>First animal </a:t>
            </a:r>
            <a:r>
              <a:rPr lang="en-US" sz="2800" b="1" dirty="0"/>
              <a:t>domesticated (tamed and kept as a pet), </a:t>
            </a:r>
            <a:r>
              <a:rPr lang="en-US" sz="2800" dirty="0"/>
              <a:t>the wolf. </a:t>
            </a:r>
            <a:endParaRPr lang="en-US" sz="2800" b="1" dirty="0"/>
          </a:p>
        </p:txBody>
      </p:sp>
      <p:pic>
        <p:nvPicPr>
          <p:cNvPr id="6146" name="Picture 2" descr="http://www.gletschergarten.ch/uploads/pics/Rentierjaegerhoehle-Hodel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65" y="2336800"/>
            <a:ext cx="5451118" cy="439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8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Neolithic Revolution (9,000-3,500 BCE)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062" y="2336873"/>
            <a:ext cx="5172616" cy="4231352"/>
          </a:xfrm>
        </p:spPr>
        <p:txBody>
          <a:bodyPr>
            <a:normAutofit/>
          </a:bodyPr>
          <a:lstStyle/>
          <a:p>
            <a:r>
              <a:rPr lang="en-US" dirty="0"/>
              <a:t>Humans begin to learn how to </a:t>
            </a:r>
            <a:r>
              <a:rPr lang="en-US" b="1" dirty="0"/>
              <a:t>domesticate (cultivate for food) </a:t>
            </a:r>
            <a:r>
              <a:rPr lang="en-US" dirty="0"/>
              <a:t>plants. </a:t>
            </a:r>
          </a:p>
          <a:p>
            <a:r>
              <a:rPr lang="en-US" dirty="0"/>
              <a:t>Humans develop a </a:t>
            </a:r>
            <a:r>
              <a:rPr lang="en-US" b="1" dirty="0"/>
              <a:t>sedentary</a:t>
            </a:r>
            <a:r>
              <a:rPr lang="en-US" dirty="0"/>
              <a:t> (non-migratory) lifestyle to grow plants. </a:t>
            </a:r>
          </a:p>
          <a:p>
            <a:r>
              <a:rPr lang="en-US" dirty="0"/>
              <a:t>Some humans become </a:t>
            </a:r>
            <a:r>
              <a:rPr lang="en-US" b="1" dirty="0"/>
              <a:t>pastoral nomads</a:t>
            </a:r>
            <a:r>
              <a:rPr lang="en-US" dirty="0"/>
              <a:t>- raising livestock but migrating with their animals.</a:t>
            </a:r>
          </a:p>
          <a:p>
            <a:r>
              <a:rPr lang="en-US" dirty="0"/>
              <a:t>Often clash and fight with sedentary farmers. </a:t>
            </a:r>
          </a:p>
        </p:txBody>
      </p:sp>
      <p:pic>
        <p:nvPicPr>
          <p:cNvPr id="7170" name="Picture 2" descr="https://upload.wikimedia.org/wikipedia/commons/6/67/Sheep_and_herder_Ind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49" y="2398758"/>
            <a:ext cx="5849129" cy="43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5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enters of Agriculture"/>
          <p:cNvPicPr>
            <a:picLocks noChangeAspect="1" noChangeArrowheads="1"/>
          </p:cNvPicPr>
          <p:nvPr/>
        </p:nvPicPr>
        <p:blipFill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2" y="1726666"/>
            <a:ext cx="9043229" cy="50150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43" y="645728"/>
            <a:ext cx="9613861" cy="1080938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Tahoma" panose="020B0604030504040204" pitchFamily="34" charset="0"/>
              </a:rPr>
              <a:t>Agriculture Slowly Spreads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3009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edtech2.boisestate.edu/schneiderk/images/process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7" y="179589"/>
            <a:ext cx="10712615" cy="658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16024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114</TotalTime>
  <Words>718</Words>
  <Application>Microsoft Office PowerPoint</Application>
  <PresentationFormat>Widescreen</PresentationFormat>
  <Paragraphs>135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Tahoma</vt:lpstr>
      <vt:lpstr>Trebuchet MS</vt:lpstr>
      <vt:lpstr>Wingdings</vt:lpstr>
      <vt:lpstr>Berlin</vt:lpstr>
      <vt:lpstr>Neolithic Revolution (Beginnings-600 BCE)</vt:lpstr>
      <vt:lpstr>Beginnings of Mankind</vt:lpstr>
      <vt:lpstr>Early Man (250,000-10,000 BCE) </vt:lpstr>
      <vt:lpstr>Human Migration Starting 100,000 Years Ago</vt:lpstr>
      <vt:lpstr>Paleolithic Art</vt:lpstr>
      <vt:lpstr>Changes from the Ice Age Ending (11,000 Years Ago)</vt:lpstr>
      <vt:lpstr>The Neolithic Revolution (9,000-3,500 BCE)</vt:lpstr>
      <vt:lpstr>Agriculture Slowly Spreads</vt:lpstr>
      <vt:lpstr>PowerPoint Presentation</vt:lpstr>
      <vt:lpstr>Emerging Changes</vt:lpstr>
      <vt:lpstr>PowerPoint Presentation</vt:lpstr>
      <vt:lpstr>Advanced Civilization: The Next Step?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of Women “Great Leap Sideways”</vt:lpstr>
      <vt:lpstr>Early Human Impact on the Environment </vt:lpstr>
      <vt:lpstr>PowerPoint Presentation</vt:lpstr>
      <vt:lpstr>What are the consequences?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Degidio, Cory B</dc:creator>
  <cp:lastModifiedBy>JOSHUA  BEARD</cp:lastModifiedBy>
  <cp:revision>66</cp:revision>
  <dcterms:created xsi:type="dcterms:W3CDTF">2015-09-07T20:41:27Z</dcterms:created>
  <dcterms:modified xsi:type="dcterms:W3CDTF">2018-10-02T12:56:04Z</dcterms:modified>
</cp:coreProperties>
</file>