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8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October 16,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World History Notes</a:t>
            </a:r>
          </a:p>
          <a:p>
            <a:r>
              <a:rPr lang="en-US" dirty="0"/>
              <a:t>Chapter 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1765975"/>
          </a:xfrm>
        </p:spPr>
        <p:txBody>
          <a:bodyPr/>
          <a:lstStyle/>
          <a:p>
            <a:r>
              <a:rPr lang="en-US" dirty="0"/>
              <a:t>Islam</a:t>
            </a:r>
          </a:p>
        </p:txBody>
      </p:sp>
    </p:spTree>
    <p:extLst>
      <p:ext uri="{BB962C8B-B14F-4D97-AF65-F5344CB8AC3E}">
        <p14:creationId xmlns:p14="http://schemas.microsoft.com/office/powerpoint/2010/main" val="251630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70647" y="1600344"/>
            <a:ext cx="5199032" cy="4635863"/>
          </a:xfrm>
        </p:spPr>
        <p:txBody>
          <a:bodyPr>
            <a:normAutofit/>
          </a:bodyPr>
          <a:lstStyle/>
          <a:p>
            <a:r>
              <a:rPr lang="en-US" sz="2600" dirty="0"/>
              <a:t>Primary obligation of all believers = submission to Allah</a:t>
            </a:r>
          </a:p>
          <a:p>
            <a:r>
              <a:rPr lang="en-US" sz="2600" dirty="0"/>
              <a:t>Not only an individual or spiritual act, but also involved the creation of a whole new society</a:t>
            </a:r>
          </a:p>
          <a:p>
            <a:r>
              <a:rPr lang="en-US" sz="2600" i="1" dirty="0" err="1"/>
              <a:t>Umma</a:t>
            </a:r>
            <a:r>
              <a:rPr lang="en-US" sz="2600" dirty="0"/>
              <a:t> = the community of all believers</a:t>
            </a:r>
          </a:p>
          <a:p>
            <a:pPr lvl="1"/>
            <a:r>
              <a:rPr lang="en-US" sz="2400" dirty="0"/>
              <a:t>Just and moral society of Islam</a:t>
            </a:r>
          </a:p>
          <a:p>
            <a:pPr lvl="1"/>
            <a:r>
              <a:rPr lang="en-US" sz="2400" dirty="0"/>
              <a:t>Would replace tribal, ethnic, or racial identities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5" y="1983034"/>
            <a:ext cx="3237854" cy="35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3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Message: 5 Pillars of 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48159"/>
            <a:ext cx="6614667" cy="4974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1) Faith: “There is no god but Allah, and Muhammad is the messenger of God.”</a:t>
            </a:r>
          </a:p>
          <a:p>
            <a:pPr marL="0" indent="0">
              <a:buNone/>
            </a:pPr>
            <a:r>
              <a:rPr lang="en-US" sz="2600" dirty="0"/>
              <a:t>2) Prayer: Should be performed 5 times daily while facing in the direction of Mecca</a:t>
            </a:r>
          </a:p>
          <a:p>
            <a:pPr marL="0" indent="0">
              <a:buNone/>
            </a:pPr>
            <a:r>
              <a:rPr lang="en-US" sz="2600" dirty="0"/>
              <a:t>3) Almsgiving: Supporting the poor and needy of the community</a:t>
            </a:r>
          </a:p>
          <a:p>
            <a:pPr marL="0" indent="0">
              <a:buNone/>
            </a:pPr>
            <a:r>
              <a:rPr lang="en-US" sz="2600" dirty="0"/>
              <a:t>4) Fasting: Occurs during month of Ramadan; no food, drink, or sexual relations from dawn to sundown</a:t>
            </a:r>
          </a:p>
          <a:p>
            <a:pPr marL="0" indent="0">
              <a:buNone/>
            </a:pPr>
            <a:r>
              <a:rPr lang="en-US" sz="2600" dirty="0"/>
              <a:t>5) The Hajj: Pilgrimage to Mecca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3825" y="386001"/>
            <a:ext cx="16256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2175" y="1879528"/>
            <a:ext cx="1714500" cy="149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8987" y="3687753"/>
            <a:ext cx="1777918" cy="1339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8646" y="5322887"/>
            <a:ext cx="1873529" cy="14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1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36869"/>
          </a:xfrm>
        </p:spPr>
        <p:txBody>
          <a:bodyPr/>
          <a:lstStyle/>
          <a:p>
            <a:r>
              <a:rPr lang="en-US" dirty="0"/>
              <a:t>The Message: The 6</a:t>
            </a:r>
            <a:r>
              <a:rPr lang="en-US" baseline="30000" dirty="0"/>
              <a:t>th</a:t>
            </a:r>
            <a:r>
              <a:rPr lang="en-US" dirty="0"/>
              <a:t> Pillar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09818" y="1298447"/>
            <a:ext cx="5059861" cy="5224697"/>
          </a:xfrm>
        </p:spPr>
        <p:txBody>
          <a:bodyPr>
            <a:normAutofit fontScale="92500"/>
          </a:bodyPr>
          <a:lstStyle/>
          <a:p>
            <a:r>
              <a:rPr lang="en-US" sz="2600" i="1" dirty="0"/>
              <a:t>Jihad</a:t>
            </a:r>
            <a:r>
              <a:rPr lang="en-US" sz="2600" dirty="0"/>
              <a:t> = “struggle”</a:t>
            </a:r>
          </a:p>
          <a:p>
            <a:r>
              <a:rPr lang="en-US" sz="2600" dirty="0"/>
              <a:t>“Greater jihad” = interior personal effort to avoid greed and selfishness, and to strive toward living a God-conscious life</a:t>
            </a:r>
          </a:p>
          <a:p>
            <a:r>
              <a:rPr lang="en-US" sz="2600" dirty="0"/>
              <a:t>“Lesser jihad” = “jihad of the sword” = belief that the Quran authorized armed struggle against the forces of unbelief and evil</a:t>
            </a:r>
          </a:p>
          <a:p>
            <a:pPr lvl="1"/>
            <a:r>
              <a:rPr lang="en-US" sz="2400" dirty="0"/>
              <a:t>In order to: establish Muslim rule and defend the </a:t>
            </a:r>
            <a:r>
              <a:rPr lang="en-US" sz="2400" i="1" dirty="0" err="1"/>
              <a:t>umma</a:t>
            </a:r>
            <a:r>
              <a:rPr lang="en-US" sz="2400" dirty="0"/>
              <a:t> from the threats of infidel aggressors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5" y="1298446"/>
            <a:ext cx="3479800" cy="2267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018" y="4186344"/>
            <a:ext cx="3479800" cy="233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786" y="3705146"/>
            <a:ext cx="1965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versus</a:t>
            </a:r>
          </a:p>
        </p:txBody>
      </p:sp>
    </p:spTree>
    <p:extLst>
      <p:ext uri="{BB962C8B-B14F-4D97-AF65-F5344CB8AC3E}">
        <p14:creationId xmlns:p14="http://schemas.microsoft.com/office/powerpoint/2010/main" val="390740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of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44752"/>
            <a:ext cx="5312664" cy="5102352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Muhammad’s message soon attracted opposition from Mecca’s elite families; they didn’t like his:</a:t>
            </a:r>
          </a:p>
          <a:p>
            <a:pPr lvl="1"/>
            <a:r>
              <a:rPr lang="en-US" sz="2400" dirty="0"/>
              <a:t>Claim to be the “messenger of Allah”</a:t>
            </a:r>
          </a:p>
          <a:p>
            <a:pPr lvl="1"/>
            <a:r>
              <a:rPr lang="en-US" sz="2400" dirty="0"/>
              <a:t>Strict monotheism</a:t>
            </a:r>
          </a:p>
          <a:p>
            <a:pPr lvl="1"/>
            <a:r>
              <a:rPr lang="en-US" sz="2400" dirty="0"/>
              <a:t>Call for social reform</a:t>
            </a:r>
          </a:p>
          <a:p>
            <a:pPr lvl="1"/>
            <a:r>
              <a:rPr lang="en-US" sz="2400" dirty="0"/>
              <a:t>Condemnation of business practices</a:t>
            </a:r>
          </a:p>
          <a:p>
            <a:pPr lvl="1"/>
            <a:r>
              <a:rPr lang="en-US" sz="2400" dirty="0"/>
              <a:t>Disloyalty to his own tribe (the </a:t>
            </a:r>
            <a:r>
              <a:rPr lang="en-US" sz="2400" dirty="0" err="1"/>
              <a:t>Quraysh</a:t>
            </a:r>
            <a:r>
              <a:rPr lang="en-US" sz="2400" dirty="0"/>
              <a:t>)</a:t>
            </a:r>
          </a:p>
          <a:p>
            <a:r>
              <a:rPr lang="en-US" sz="2600" dirty="0"/>
              <a:t>Caused Muhammad and his followers to go to Medina</a:t>
            </a:r>
          </a:p>
          <a:p>
            <a:pPr lvl="1"/>
            <a:r>
              <a:rPr lang="en-US" sz="2400" dirty="0"/>
              <a:t>This is where the </a:t>
            </a:r>
            <a:r>
              <a:rPr lang="en-US" sz="2400" i="1" dirty="0" err="1"/>
              <a:t>umma</a:t>
            </a:r>
            <a:r>
              <a:rPr lang="en-US" sz="2400" dirty="0"/>
              <a:t> took shape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0433" y="1137095"/>
            <a:ext cx="3117342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297680" y="3127248"/>
            <a:ext cx="2359152" cy="2368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Islamic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60520" y="1298448"/>
            <a:ext cx="4709160" cy="5248656"/>
          </a:xfrm>
        </p:spPr>
        <p:txBody>
          <a:bodyPr>
            <a:normAutofit/>
          </a:bodyPr>
          <a:lstStyle/>
          <a:p>
            <a:r>
              <a:rPr lang="en-US" sz="2600" dirty="0"/>
              <a:t>Muhammad = both religious and political leader; also led the military</a:t>
            </a:r>
          </a:p>
          <a:p>
            <a:r>
              <a:rPr lang="en-US" sz="2600" dirty="0"/>
              <a:t>Islamic community expanded throughout Arabia by:</a:t>
            </a:r>
          </a:p>
          <a:p>
            <a:pPr lvl="1"/>
            <a:r>
              <a:rPr lang="en-US" sz="2400" dirty="0"/>
              <a:t>Military conquest</a:t>
            </a:r>
          </a:p>
          <a:p>
            <a:pPr lvl="1"/>
            <a:r>
              <a:rPr lang="en-US" sz="2400" dirty="0"/>
              <a:t>Marriage alliances with leading tribes</a:t>
            </a:r>
          </a:p>
          <a:p>
            <a:pPr lvl="1"/>
            <a:r>
              <a:rPr lang="en-US" sz="2400" dirty="0"/>
              <a:t>Voluntary conversion</a:t>
            </a:r>
          </a:p>
          <a:p>
            <a:r>
              <a:rPr lang="en-US" sz="2600" dirty="0"/>
              <a:t>By 632 (time of Muhammad’s death), most of Arabia had come under Islamic control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690688"/>
            <a:ext cx="3884295" cy="394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Islamic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27048"/>
            <a:ext cx="4681728" cy="4709160"/>
          </a:xfrm>
        </p:spPr>
        <p:txBody>
          <a:bodyPr>
            <a:normAutofit/>
          </a:bodyPr>
          <a:lstStyle/>
          <a:p>
            <a:r>
              <a:rPr lang="en-US" sz="2600" dirty="0"/>
              <a:t>No distinction between religious law and civil law</a:t>
            </a:r>
          </a:p>
          <a:p>
            <a:r>
              <a:rPr lang="en-US" sz="2600" dirty="0"/>
              <a:t>ONE LAW = the </a:t>
            </a:r>
            <a:r>
              <a:rPr lang="en-US" sz="2600" i="1" dirty="0" err="1"/>
              <a:t>sharia</a:t>
            </a:r>
            <a:endParaRPr lang="en-US" sz="2600" dirty="0"/>
          </a:p>
          <a:p>
            <a:r>
              <a:rPr lang="en-US" sz="2600" dirty="0"/>
              <a:t>Regulated every aspect of life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429000"/>
            <a:ext cx="3686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675943"/>
          </a:xfrm>
        </p:spPr>
        <p:txBody>
          <a:bodyPr/>
          <a:lstStyle/>
          <a:p>
            <a:r>
              <a:rPr lang="en-US" dirty="0"/>
              <a:t>The Homeland of 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83900" y="1356813"/>
            <a:ext cx="4485779" cy="4879394"/>
          </a:xfrm>
        </p:spPr>
        <p:txBody>
          <a:bodyPr>
            <a:normAutofit/>
          </a:bodyPr>
          <a:lstStyle/>
          <a:p>
            <a:r>
              <a:rPr lang="en-US" sz="2600" dirty="0"/>
              <a:t>Originated on the Arabian Peninsula</a:t>
            </a:r>
          </a:p>
          <a:p>
            <a:r>
              <a:rPr lang="en-US" sz="2600" dirty="0"/>
              <a:t>Had long been inhabited by nomadic Arabs = the Bedouins</a:t>
            </a:r>
          </a:p>
          <a:p>
            <a:r>
              <a:rPr lang="en-US" sz="2600" dirty="0"/>
              <a:t>Located along important trade routes </a:t>
            </a:r>
            <a:r>
              <a:rPr lang="en-US" sz="2600" dirty="0">
                <a:sym typeface="Wingdings"/>
              </a:rPr>
              <a:t> Indian Ocean, Mediterranean Sea, etc.</a:t>
            </a:r>
          </a:p>
          <a:p>
            <a:r>
              <a:rPr lang="en-US" sz="2600" dirty="0">
                <a:sym typeface="Wingdings"/>
              </a:rPr>
              <a:t>Gave rise to large commercial cities</a:t>
            </a:r>
            <a:endParaRPr lang="en-US" sz="2600" dirty="0"/>
          </a:p>
        </p:txBody>
      </p:sp>
      <p:pic>
        <p:nvPicPr>
          <p:cNvPr id="4" name="Picture 2" descr="map_11_p475_arabia_muhamma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56813"/>
            <a:ext cx="3952346" cy="46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92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67288"/>
          </a:xfrm>
        </p:spPr>
        <p:txBody>
          <a:bodyPr/>
          <a:lstStyle/>
          <a:p>
            <a:r>
              <a:rPr lang="en-US" dirty="0"/>
              <a:t>Bedouins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17739"/>
            <a:ext cx="4701060" cy="4835825"/>
          </a:xfrm>
        </p:spPr>
        <p:txBody>
          <a:bodyPr>
            <a:normAutofit/>
          </a:bodyPr>
          <a:lstStyle/>
          <a:p>
            <a:r>
              <a:rPr lang="en-US" sz="2600" dirty="0"/>
              <a:t>Herded sheep and camels</a:t>
            </a:r>
          </a:p>
          <a:p>
            <a:r>
              <a:rPr lang="en-US" sz="2600" dirty="0"/>
              <a:t>Lived in fiercely independent clans and tribes</a:t>
            </a:r>
          </a:p>
          <a:p>
            <a:r>
              <a:rPr lang="en-US" sz="2600" dirty="0"/>
              <a:t>Often engaged in violent wars with each other</a:t>
            </a:r>
          </a:p>
          <a:p>
            <a:r>
              <a:rPr lang="en-US" sz="2600" dirty="0"/>
              <a:t>Variety of gods and ancestor/nature spirits</a:t>
            </a:r>
          </a:p>
          <a:p>
            <a:r>
              <a:rPr lang="en-US" sz="2600" dirty="0"/>
              <a:t>Valued personal bravery and group loyalty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5379" y="1095888"/>
            <a:ext cx="3892395" cy="488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5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1" y="1495974"/>
            <a:ext cx="4805438" cy="5027171"/>
          </a:xfrm>
        </p:spPr>
        <p:txBody>
          <a:bodyPr>
            <a:normAutofit/>
          </a:bodyPr>
          <a:lstStyle/>
          <a:p>
            <a:r>
              <a:rPr lang="en-US" sz="2600" dirty="0"/>
              <a:t>Major commercial city</a:t>
            </a:r>
          </a:p>
          <a:p>
            <a:r>
              <a:rPr lang="en-US" sz="2600" dirty="0"/>
              <a:t>Site of the </a:t>
            </a:r>
            <a:r>
              <a:rPr lang="en-US" sz="2600" dirty="0" err="1"/>
              <a:t>Kaaba</a:t>
            </a:r>
            <a:r>
              <a:rPr lang="en-US" sz="2600" dirty="0"/>
              <a:t> = most important religious shrine in Arabia</a:t>
            </a:r>
          </a:p>
          <a:p>
            <a:pPr lvl="1"/>
            <a:r>
              <a:rPr lang="en-US" sz="2400" dirty="0"/>
              <a:t>Housed representations of about 360 deities</a:t>
            </a:r>
          </a:p>
          <a:p>
            <a:r>
              <a:rPr lang="en-US" sz="2600" dirty="0"/>
              <a:t>Ruling tribe of Mecca = the </a:t>
            </a:r>
            <a:r>
              <a:rPr lang="en-US" sz="2600" dirty="0" err="1"/>
              <a:t>Quraysh</a:t>
            </a:r>
            <a:endParaRPr lang="en-US" sz="2600" dirty="0"/>
          </a:p>
          <a:p>
            <a:pPr lvl="1"/>
            <a:r>
              <a:rPr lang="en-US" sz="2400" dirty="0"/>
              <a:t>Controlled access to the </a:t>
            </a:r>
            <a:r>
              <a:rPr lang="en-US" sz="2400" dirty="0" err="1"/>
              <a:t>Kaaba</a:t>
            </a:r>
            <a:endParaRPr lang="en-US" sz="2400" dirty="0"/>
          </a:p>
          <a:p>
            <a:pPr lvl="1"/>
            <a:r>
              <a:rPr lang="en-US" sz="2400"/>
              <a:t>Gained wealth </a:t>
            </a:r>
            <a:r>
              <a:rPr lang="en-US" sz="2400" dirty="0"/>
              <a:t>by taxing local trade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9760" y="1769946"/>
            <a:ext cx="3788016" cy="39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9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02079"/>
          </a:xfrm>
        </p:spPr>
        <p:txBody>
          <a:bodyPr/>
          <a:lstStyle/>
          <a:p>
            <a:r>
              <a:rPr lang="en-US" dirty="0"/>
              <a:t>Arabia – Connections to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44612" y="1669925"/>
            <a:ext cx="5025068" cy="4870614"/>
          </a:xfrm>
        </p:spPr>
        <p:txBody>
          <a:bodyPr>
            <a:normAutofit/>
          </a:bodyPr>
          <a:lstStyle/>
          <a:p>
            <a:r>
              <a:rPr lang="en-US" sz="2600" dirty="0"/>
              <a:t>Participation in long-distance trade</a:t>
            </a:r>
          </a:p>
          <a:p>
            <a:r>
              <a:rPr lang="en-US" sz="2600" dirty="0"/>
              <a:t>Location between the Byzantine Empire (to the northwest) and the Persian Empire (to the northeast)</a:t>
            </a:r>
          </a:p>
          <a:p>
            <a:pPr lvl="1"/>
            <a:r>
              <a:rPr lang="en-US" sz="2400" dirty="0"/>
              <a:t>Result = many Jews, Christians, and Zoroastrians lived among the Arabs in Arabia</a:t>
            </a:r>
          </a:p>
          <a:p>
            <a:pPr lvl="1"/>
            <a:r>
              <a:rPr lang="en-US" sz="2400" dirty="0"/>
              <a:t>Many of their monotheistic ideas began to influence the Arabs</a:t>
            </a:r>
          </a:p>
        </p:txBody>
      </p:sp>
      <p:pic>
        <p:nvPicPr>
          <p:cNvPr id="4" name="Picture 2" descr="map_11_p475_arabia_muhamma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478578"/>
            <a:ext cx="3446611" cy="46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06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9892"/>
          </a:xfrm>
        </p:spPr>
        <p:txBody>
          <a:bodyPr/>
          <a:lstStyle/>
          <a:p>
            <a:r>
              <a:rPr lang="en-US" dirty="0"/>
              <a:t>The Messenger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1" y="1298448"/>
            <a:ext cx="5362124" cy="513772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Muhammad (570 – 632 CE)</a:t>
            </a:r>
          </a:p>
          <a:p>
            <a:r>
              <a:rPr lang="en-US" sz="2600" dirty="0"/>
              <a:t>Born in Mecca</a:t>
            </a:r>
          </a:p>
          <a:p>
            <a:r>
              <a:rPr lang="en-US" sz="2600" dirty="0"/>
              <a:t>From a </a:t>
            </a:r>
            <a:r>
              <a:rPr lang="en-US" sz="2600" dirty="0" err="1"/>
              <a:t>Quraysh</a:t>
            </a:r>
            <a:r>
              <a:rPr lang="en-US" sz="2600" dirty="0"/>
              <a:t> family</a:t>
            </a:r>
          </a:p>
          <a:p>
            <a:r>
              <a:rPr lang="en-US" sz="2600" dirty="0"/>
              <a:t>A shepherd and a trader</a:t>
            </a:r>
          </a:p>
          <a:p>
            <a:r>
              <a:rPr lang="en-US" sz="2600" dirty="0"/>
              <a:t>Troubled by the religious corruption and social inequalities of Mecca</a:t>
            </a:r>
          </a:p>
          <a:p>
            <a:r>
              <a:rPr lang="en-US" sz="2600" dirty="0"/>
              <a:t>Often withdrew into the mountains to meditate</a:t>
            </a:r>
          </a:p>
          <a:p>
            <a:pPr lvl="1"/>
            <a:r>
              <a:rPr lang="en-US" sz="2400" dirty="0"/>
              <a:t>610 CE = he had an overwhelming religious experience</a:t>
            </a:r>
          </a:p>
          <a:p>
            <a:pPr lvl="1"/>
            <a:r>
              <a:rPr lang="en-US" sz="2400" dirty="0"/>
              <a:t>(Similar to the Buddha and Jesus)</a:t>
            </a:r>
          </a:p>
          <a:p>
            <a:pPr lvl="1"/>
            <a:r>
              <a:rPr lang="en-US" sz="2400" dirty="0"/>
              <a:t>Became convinced he was Allah’s messenger to the Arabs</a:t>
            </a:r>
          </a:p>
          <a:p>
            <a:pPr marL="170752" lvl="1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1236" y="1078492"/>
            <a:ext cx="3456539" cy="51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8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36869"/>
          </a:xfrm>
        </p:spPr>
        <p:txBody>
          <a:bodyPr/>
          <a:lstStyle/>
          <a:p>
            <a:r>
              <a:rPr lang="en-US" dirty="0"/>
              <a:t>The Messenger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88162" y="1298447"/>
            <a:ext cx="4781518" cy="5155117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Muhammad claimed to be the “seal of the prophets”</a:t>
            </a:r>
          </a:p>
          <a:p>
            <a:pPr lvl="1"/>
            <a:r>
              <a:rPr lang="en-US" sz="2400" dirty="0"/>
              <a:t>Meant he was the last in a long line of prophets, including Abraham, Moses, Jesus, and others</a:t>
            </a:r>
          </a:p>
          <a:p>
            <a:r>
              <a:rPr lang="en-US" sz="2600" dirty="0"/>
              <a:t> Said he had God’s FINAL revelation to humankind</a:t>
            </a:r>
          </a:p>
          <a:p>
            <a:r>
              <a:rPr lang="en-US" sz="2600" dirty="0"/>
              <a:t>Wasn’t trying to start a new faith</a:t>
            </a:r>
          </a:p>
          <a:p>
            <a:r>
              <a:rPr lang="en-US" sz="2600" dirty="0"/>
              <a:t>More of an invitation to return to the old and pure religion of Abraham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5" y="1700365"/>
            <a:ext cx="3726137" cy="412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02079"/>
          </a:xfrm>
        </p:spPr>
        <p:txBody>
          <a:bodyPr/>
          <a:lstStyle/>
          <a:p>
            <a:r>
              <a:rPr lang="en-US" dirty="0"/>
              <a:t>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14079" y="1298448"/>
            <a:ext cx="5353696" cy="5276882"/>
          </a:xfrm>
        </p:spPr>
        <p:txBody>
          <a:bodyPr>
            <a:normAutofit/>
          </a:bodyPr>
          <a:lstStyle/>
          <a:p>
            <a:r>
              <a:rPr lang="en-US" sz="2600" dirty="0"/>
              <a:t>Muhammad’s revelations began in 610 CE and continued for the next 22 years</a:t>
            </a:r>
          </a:p>
          <a:p>
            <a:r>
              <a:rPr lang="en-US" sz="2600" dirty="0"/>
              <a:t>Recorded in the Quran = the sacred scriptures of Islam</a:t>
            </a:r>
          </a:p>
          <a:p>
            <a:r>
              <a:rPr lang="en-US" sz="2600" dirty="0"/>
              <a:t>Monotheistic </a:t>
            </a:r>
            <a:r>
              <a:rPr lang="en-US" sz="2600" dirty="0">
                <a:sym typeface="Wingdings"/>
              </a:rPr>
              <a:t> Allah is the only God</a:t>
            </a:r>
          </a:p>
          <a:p>
            <a:pPr lvl="1"/>
            <a:r>
              <a:rPr lang="en-US" sz="2400" dirty="0">
                <a:sym typeface="Wingdings"/>
              </a:rPr>
              <a:t>All-powerful Creator</a:t>
            </a:r>
          </a:p>
          <a:p>
            <a:pPr lvl="1"/>
            <a:r>
              <a:rPr lang="en-US" sz="2400" dirty="0">
                <a:sym typeface="Wingdings"/>
              </a:rPr>
              <a:t>Good, just, and merciful</a:t>
            </a:r>
          </a:p>
          <a:p>
            <a:pPr lvl="1"/>
            <a:r>
              <a:rPr lang="en-US" sz="2400" dirty="0">
                <a:sym typeface="Wingdings"/>
              </a:rPr>
              <a:t>Rejected the other deities housed in the </a:t>
            </a:r>
            <a:r>
              <a:rPr lang="en-US" sz="2400" dirty="0" err="1">
                <a:sym typeface="Wingdings"/>
              </a:rPr>
              <a:t>Kaaba</a:t>
            </a:r>
            <a:endParaRPr lang="en-US" sz="2400" dirty="0">
              <a:sym typeface="Wingdings"/>
            </a:endParaRPr>
          </a:p>
          <a:p>
            <a:pPr lvl="1"/>
            <a:r>
              <a:rPr lang="en-US" sz="2400" dirty="0">
                <a:sym typeface="Wingdings"/>
              </a:rPr>
              <a:t>Rejected Christian idea of the Trinity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5" y="1930851"/>
            <a:ext cx="3081948" cy="372254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131358" y="3009344"/>
            <a:ext cx="608875" cy="939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41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02079"/>
          </a:xfrm>
        </p:spPr>
        <p:txBody>
          <a:bodyPr/>
          <a:lstStyle/>
          <a:p>
            <a:r>
              <a:rPr lang="en-US" dirty="0"/>
              <a:t>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The Quran rejected:</a:t>
            </a:r>
          </a:p>
          <a:p>
            <a:pPr lvl="1"/>
            <a:r>
              <a:rPr lang="en-US" sz="2400" dirty="0"/>
              <a:t>Hoarding of wealth and materialism</a:t>
            </a:r>
          </a:p>
          <a:p>
            <a:pPr lvl="1"/>
            <a:r>
              <a:rPr lang="en-US" sz="2400" dirty="0"/>
              <a:t>Exploitation of the poor</a:t>
            </a:r>
          </a:p>
          <a:p>
            <a:pPr lvl="1"/>
            <a:r>
              <a:rPr lang="en-US" sz="2400" dirty="0"/>
              <a:t>Corrupt business practices</a:t>
            </a:r>
          </a:p>
          <a:p>
            <a:pPr lvl="1"/>
            <a:r>
              <a:rPr lang="en-US" sz="2400" dirty="0"/>
              <a:t>Neglecting widows and orphans</a:t>
            </a:r>
          </a:p>
          <a:p>
            <a:pPr lvl="1"/>
            <a:r>
              <a:rPr lang="en-US" sz="2400" dirty="0"/>
              <a:t>Abuse of women</a:t>
            </a:r>
          </a:p>
          <a:p>
            <a:r>
              <a:rPr lang="en-US" sz="2600" dirty="0"/>
              <a:t>The Quran demanded:</a:t>
            </a:r>
          </a:p>
          <a:p>
            <a:pPr lvl="1"/>
            <a:r>
              <a:rPr lang="en-US" sz="2400" dirty="0"/>
              <a:t>Social justice</a:t>
            </a:r>
          </a:p>
          <a:p>
            <a:pPr lvl="1"/>
            <a:r>
              <a:rPr lang="en-US" sz="2400" dirty="0"/>
              <a:t>Equality</a:t>
            </a:r>
          </a:p>
          <a:p>
            <a:pPr lvl="1"/>
            <a:r>
              <a:rPr lang="en-US" sz="2400" dirty="0"/>
              <a:t>Aid to the poor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3014" y="2610732"/>
            <a:ext cx="3707131" cy="36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73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143</TotalTime>
  <Words>734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Candara</vt:lpstr>
      <vt:lpstr>Tahoma</vt:lpstr>
      <vt:lpstr>Tunga</vt:lpstr>
      <vt:lpstr>Wingdings</vt:lpstr>
      <vt:lpstr>SOHO</vt:lpstr>
      <vt:lpstr>Islam</vt:lpstr>
      <vt:lpstr>The Homeland of Islam</vt:lpstr>
      <vt:lpstr>Bedouins</vt:lpstr>
      <vt:lpstr>Mecca</vt:lpstr>
      <vt:lpstr>Arabia – Connections to the World</vt:lpstr>
      <vt:lpstr>The Messenger</vt:lpstr>
      <vt:lpstr>The Messenger</vt:lpstr>
      <vt:lpstr>The Message</vt:lpstr>
      <vt:lpstr>The Message</vt:lpstr>
      <vt:lpstr>The Message</vt:lpstr>
      <vt:lpstr>The Message: 5 Pillars of Islam</vt:lpstr>
      <vt:lpstr>The Message: The 6th Pillar</vt:lpstr>
      <vt:lpstr>Transformation of Arabia</vt:lpstr>
      <vt:lpstr>The Islamic Community</vt:lpstr>
      <vt:lpstr>Islamic Law</vt:lpstr>
    </vt:vector>
  </TitlesOfParts>
  <Company>Griffin-Spalding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</dc:title>
  <dc:creator>Elise Cona</dc:creator>
  <cp:lastModifiedBy>JOSHUA  BEARD</cp:lastModifiedBy>
  <cp:revision>22</cp:revision>
  <dcterms:created xsi:type="dcterms:W3CDTF">2015-09-19T19:32:01Z</dcterms:created>
  <dcterms:modified xsi:type="dcterms:W3CDTF">2018-10-16T14:05:41Z</dcterms:modified>
</cp:coreProperties>
</file>