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AEF14A-DC1F-4EA9-8DC3-665F689861E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Commerce &amp; Culture</a:t>
            </a:r>
            <a:br>
              <a:rPr lang="en-US" dirty="0"/>
            </a:br>
            <a:r>
              <a:rPr lang="en-US" dirty="0"/>
              <a:t>500-1500</a:t>
            </a:r>
            <a:br>
              <a:rPr lang="en-US" dirty="0"/>
            </a:br>
            <a:r>
              <a:rPr lang="en-US" dirty="0"/>
              <a:t>Sea Roads: The Indian Ocean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854696" cy="1752600"/>
          </a:xfrm>
        </p:spPr>
        <p:txBody>
          <a:bodyPr/>
          <a:lstStyle/>
          <a:p>
            <a:pPr algn="ctr"/>
            <a:r>
              <a:rPr lang="en-US" dirty="0"/>
              <a:t>AP World History Notes</a:t>
            </a:r>
          </a:p>
          <a:p>
            <a:pPr algn="ctr"/>
            <a:r>
              <a:rPr lang="en-US" dirty="0"/>
              <a:t>Chapter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Rise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8768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Islam = friendly to commercial life (unlike Confucianism)</a:t>
            </a:r>
          </a:p>
          <a:p>
            <a:r>
              <a:rPr lang="en-US" dirty="0"/>
              <a:t>Creation of an Arab Empire</a:t>
            </a:r>
          </a:p>
          <a:p>
            <a:pPr lvl="1"/>
            <a:r>
              <a:rPr lang="en-US" dirty="0"/>
              <a:t>Stretching from Atlantic Ocean to India</a:t>
            </a:r>
          </a:p>
          <a:p>
            <a:pPr lvl="1"/>
            <a:r>
              <a:rPr lang="en-US" dirty="0"/>
              <a:t>Brought together a wide range of economies in a single political system</a:t>
            </a:r>
          </a:p>
          <a:p>
            <a:pPr lvl="1"/>
            <a:r>
              <a:rPr lang="en-US" dirty="0"/>
              <a:t>Powerful and wealthy empire = continued to stimulate Indian Ocean trade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514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Sea Roads =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486400" cy="4389120"/>
          </a:xfrm>
        </p:spPr>
        <p:txBody>
          <a:bodyPr>
            <a:normAutofit fontScale="92500"/>
          </a:bodyPr>
          <a:lstStyle/>
          <a:p>
            <a:r>
              <a:rPr lang="en-US" dirty="0"/>
              <a:t>Indian Ocean trade transformed ALL of its participants in one way or another</a:t>
            </a:r>
          </a:p>
          <a:p>
            <a:r>
              <a:rPr lang="en-US" dirty="0"/>
              <a:t>Major transformations to two regions:</a:t>
            </a:r>
          </a:p>
          <a:p>
            <a:pPr lvl="1"/>
            <a:r>
              <a:rPr lang="en-US" dirty="0"/>
              <a:t>Southeast Asia</a:t>
            </a:r>
          </a:p>
          <a:p>
            <a:pPr lvl="1"/>
            <a:r>
              <a:rPr lang="en-US" dirty="0"/>
              <a:t>East Africa</a:t>
            </a:r>
          </a:p>
          <a:p>
            <a:r>
              <a:rPr lang="en-US" dirty="0"/>
              <a:t>Both regions experienced:</a:t>
            </a:r>
          </a:p>
          <a:p>
            <a:pPr lvl="1"/>
            <a:r>
              <a:rPr lang="en-US" dirty="0"/>
              <a:t>Political change </a:t>
            </a:r>
            <a:r>
              <a:rPr lang="en-US" dirty="0">
                <a:sym typeface="Wingdings" pitchFamily="2" charset="2"/>
              </a:rPr>
              <a:t> rulers used wealth to construct larger states</a:t>
            </a:r>
          </a:p>
          <a:p>
            <a:pPr lvl="1"/>
            <a:r>
              <a:rPr lang="en-US" dirty="0">
                <a:sym typeface="Wingdings" pitchFamily="2" charset="2"/>
              </a:rPr>
              <a:t>Cultural change  exposure to new religions</a:t>
            </a:r>
            <a:endParaRPr lang="en-US" dirty="0"/>
          </a:p>
        </p:txBody>
      </p:sp>
      <p:pic>
        <p:nvPicPr>
          <p:cNvPr id="4" name="Picture 4" descr="map_08_p345_southeast_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00200"/>
            <a:ext cx="1841695" cy="2362200"/>
          </a:xfrm>
          <a:prstGeom prst="rect">
            <a:avLst/>
          </a:prstGeom>
          <a:noFill/>
        </p:spPr>
      </p:pic>
      <p:pic>
        <p:nvPicPr>
          <p:cNvPr id="5" name="Picture 2" descr="map_08_p347_swahili_co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1809750" cy="29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6488"/>
          </a:xfrm>
        </p:spPr>
        <p:txBody>
          <a:bodyPr/>
          <a:lstStyle/>
          <a:p>
            <a:pPr algn="ctr"/>
            <a:r>
              <a:rPr lang="en-US" dirty="0"/>
              <a:t>Southeast Asia &amp; </a:t>
            </a:r>
            <a:r>
              <a:rPr lang="en-US" dirty="0" err="1"/>
              <a:t>Srivijaya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8800"/>
            <a:ext cx="57150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Southeast Asia = between India and China</a:t>
            </a:r>
          </a:p>
          <a:p>
            <a:r>
              <a:rPr lang="en-US" dirty="0"/>
              <a:t>Its geography = allowed it to play an important role in Indian Ocean commerce</a:t>
            </a:r>
          </a:p>
          <a:p>
            <a:r>
              <a:rPr lang="en-US" dirty="0"/>
              <a:t>350 CE = Malay sailors opened an all-water sea route between India and China through the straits of Malacca</a:t>
            </a:r>
          </a:p>
          <a:p>
            <a:pPr lvl="1"/>
            <a:r>
              <a:rPr lang="en-US" dirty="0"/>
              <a:t>Result = more traders and travelers in the region</a:t>
            </a:r>
          </a:p>
          <a:p>
            <a:pPr lvl="1"/>
            <a:r>
              <a:rPr lang="en-US" dirty="0"/>
              <a:t>Result = ports along Malay Peninsula competed to attract these traders</a:t>
            </a:r>
          </a:p>
        </p:txBody>
      </p:sp>
      <p:pic>
        <p:nvPicPr>
          <p:cNvPr id="4" name="Picture 4" descr="map_08_p345_southeast_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81200"/>
            <a:ext cx="2743200" cy="432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Southeast Asia &amp; </a:t>
            </a:r>
            <a:r>
              <a:rPr lang="en-US" dirty="0" err="1"/>
              <a:t>Srivijaya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/>
              <a:t>From this competition emerged the Malay kingdom of </a:t>
            </a:r>
            <a:r>
              <a:rPr lang="en-US" dirty="0" err="1"/>
              <a:t>Srivijaya</a:t>
            </a:r>
            <a:endParaRPr lang="en-US" dirty="0"/>
          </a:p>
          <a:p>
            <a:pPr lvl="1"/>
            <a:r>
              <a:rPr lang="en-US" dirty="0"/>
              <a:t>Dominated this region of Indian Ocean commerce from 670 to 1025</a:t>
            </a:r>
          </a:p>
          <a:p>
            <a:r>
              <a:rPr lang="en-US" dirty="0"/>
              <a:t>Its advantages:</a:t>
            </a:r>
          </a:p>
          <a:p>
            <a:pPr lvl="1"/>
            <a:r>
              <a:rPr lang="en-US" dirty="0"/>
              <a:t>Big supply of gold</a:t>
            </a:r>
          </a:p>
          <a:p>
            <a:pPr lvl="1"/>
            <a:r>
              <a:rPr lang="en-US" dirty="0"/>
              <a:t>Access to in-demand spices</a:t>
            </a:r>
          </a:p>
          <a:p>
            <a:pPr lvl="1"/>
            <a:r>
              <a:rPr lang="en-US" dirty="0"/>
              <a:t>Placed taxes on passing ships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56488"/>
          </a:xfrm>
        </p:spPr>
        <p:txBody>
          <a:bodyPr/>
          <a:lstStyle/>
          <a:p>
            <a:pPr algn="ctr"/>
            <a:r>
              <a:rPr lang="en-US" dirty="0" err="1"/>
              <a:t>Srivijaya</a:t>
            </a:r>
            <a:r>
              <a:rPr lang="en-US" dirty="0"/>
              <a:t>: Cultural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389120"/>
          </a:xfrm>
        </p:spPr>
        <p:txBody>
          <a:bodyPr/>
          <a:lstStyle/>
          <a:p>
            <a:r>
              <a:rPr lang="en-US" dirty="0"/>
              <a:t>Influenced by Indian traders and adopted Buddhism</a:t>
            </a:r>
          </a:p>
          <a:p>
            <a:r>
              <a:rPr lang="en-US" dirty="0"/>
              <a:t>Rulers sponsored the creation of images of the Buddha and different bodhisattvas</a:t>
            </a:r>
          </a:p>
          <a:p>
            <a:r>
              <a:rPr lang="en-US" dirty="0" err="1"/>
              <a:t>Srivijaya</a:t>
            </a:r>
            <a:r>
              <a:rPr lang="en-US" dirty="0"/>
              <a:t> = became a major center of Buddhist learning and culture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262188" cy="34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dirty="0" err="1"/>
              <a:t>Sailendra</a:t>
            </a:r>
            <a:r>
              <a:rPr lang="en-US" dirty="0"/>
              <a:t> </a:t>
            </a:r>
            <a:r>
              <a:rPr lang="en-US" dirty="0" err="1"/>
              <a:t>Kindgom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kingdom in Southeast Asia influenced by Indian culture</a:t>
            </a:r>
          </a:p>
          <a:p>
            <a:r>
              <a:rPr lang="en-US" dirty="0"/>
              <a:t>Built huge Hindu temples and Buddhist monuments</a:t>
            </a:r>
          </a:p>
          <a:p>
            <a:r>
              <a:rPr lang="en-US" dirty="0"/>
              <a:t>Largest Buddhist monument anywhere in the world is located here = Borobudur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3657600" cy="24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Borobudur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935480"/>
            <a:ext cx="3429000" cy="4389120"/>
          </a:xfrm>
        </p:spPr>
        <p:txBody>
          <a:bodyPr/>
          <a:lstStyle/>
          <a:p>
            <a:r>
              <a:rPr lang="en-US" dirty="0"/>
              <a:t>Mountain-shaped structure</a:t>
            </a:r>
          </a:p>
          <a:p>
            <a:r>
              <a:rPr lang="en-US" dirty="0"/>
              <a:t>10 levels</a:t>
            </a:r>
          </a:p>
          <a:p>
            <a:r>
              <a:rPr lang="en-US" dirty="0"/>
              <a:t>Elaborate carvings and illustrations</a:t>
            </a:r>
          </a:p>
          <a:p>
            <a:r>
              <a:rPr lang="en-US" dirty="0"/>
              <a:t>3-mile long walkway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89534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East Africa &amp; Swahili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389120"/>
          </a:xfrm>
        </p:spPr>
        <p:txBody>
          <a:bodyPr>
            <a:normAutofit fontScale="92500"/>
          </a:bodyPr>
          <a:lstStyle/>
          <a:p>
            <a:r>
              <a:rPr lang="en-US" dirty="0"/>
              <a:t>Swahili civilization = set of commercial city-states stretching along the East African coast</a:t>
            </a:r>
          </a:p>
          <a:p>
            <a:r>
              <a:rPr lang="en-US" dirty="0"/>
              <a:t>Each city-state was politically independent with its own king</a:t>
            </a:r>
          </a:p>
          <a:p>
            <a:pPr lvl="1"/>
            <a:r>
              <a:rPr lang="en-US" dirty="0"/>
              <a:t>Big competition between each city-state</a:t>
            </a:r>
          </a:p>
          <a:p>
            <a:r>
              <a:rPr lang="en-US" dirty="0"/>
              <a:t>Sharp class distinctions in each city-state </a:t>
            </a:r>
            <a:r>
              <a:rPr lang="en-US" dirty="0">
                <a:sym typeface="Wingdings" pitchFamily="2" charset="2"/>
              </a:rPr>
              <a:t> big gap between the merchant elite class and the commoners</a:t>
            </a:r>
            <a:endParaRPr lang="en-US" dirty="0"/>
          </a:p>
        </p:txBody>
      </p:sp>
      <p:pic>
        <p:nvPicPr>
          <p:cNvPr id="4" name="Picture 2" descr="map_08_p347_swahili_co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876550" cy="462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Swahili: Cultural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Arab, Indian, and Persian merchants = always welcome there</a:t>
            </a:r>
          </a:p>
          <a:p>
            <a:r>
              <a:rPr lang="en-US" dirty="0"/>
              <a:t>Swahili language = blend of African Bantu and Arabic</a:t>
            </a:r>
          </a:p>
          <a:p>
            <a:r>
              <a:rPr lang="en-US" dirty="0"/>
              <a:t>Swahili civilization = quickly became Islamic</a:t>
            </a:r>
          </a:p>
          <a:p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/>
              <a:t>Battuta</a:t>
            </a:r>
            <a:r>
              <a:rPr lang="en-US" dirty="0"/>
              <a:t> = Arab scholar and merchant</a:t>
            </a:r>
          </a:p>
          <a:p>
            <a:pPr lvl="1"/>
            <a:r>
              <a:rPr lang="en-US" dirty="0"/>
              <a:t>Described these East African cities as Muslim societies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724400"/>
            <a:ext cx="189854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066800" y="4191000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1795463" cy="182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6934200" y="3733800"/>
            <a:ext cx="76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Coastal Cities = Intermediaries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Got valued goods from the interior of Africa and then sold them to others using the Indian Ocean trade network</a:t>
            </a:r>
          </a:p>
          <a:p>
            <a:r>
              <a:rPr lang="en-US" dirty="0"/>
              <a:t>This allowed regions in the interior of Africa to become wealthy even though they were not a part of the actual trade network</a:t>
            </a:r>
          </a:p>
          <a:p>
            <a:pPr lvl="1"/>
            <a:r>
              <a:rPr lang="en-US" dirty="0"/>
              <a:t>Example = state of Great Zimbabwe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9146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Sea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txBody>
          <a:bodyPr/>
          <a:lstStyle/>
          <a:p>
            <a:r>
              <a:rPr lang="en-US" dirty="0"/>
              <a:t>Nothing new</a:t>
            </a:r>
          </a:p>
          <a:p>
            <a:r>
              <a:rPr lang="en-US" dirty="0"/>
              <a:t>Begins with Mediterranean Sea trade</a:t>
            </a:r>
          </a:p>
          <a:p>
            <a:pPr lvl="1"/>
            <a:r>
              <a:rPr lang="en-US" dirty="0"/>
              <a:t>Participants = Phoenicians, Greeks, Romans</a:t>
            </a:r>
          </a:p>
          <a:p>
            <a:pPr lvl="1"/>
            <a:r>
              <a:rPr lang="en-US" dirty="0"/>
              <a:t>Italian city of Venice = major center of commerce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878" b="9796"/>
          <a:stretch>
            <a:fillRect/>
          </a:stretch>
        </p:blipFill>
        <p:spPr bwMode="auto">
          <a:xfrm>
            <a:off x="4419600" y="1828800"/>
            <a:ext cx="4381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Sea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35480"/>
            <a:ext cx="4724400" cy="4389120"/>
          </a:xfrm>
        </p:spPr>
        <p:txBody>
          <a:bodyPr/>
          <a:lstStyle/>
          <a:p>
            <a:r>
              <a:rPr lang="en-US" dirty="0"/>
              <a:t>Begins with Red Sea trade</a:t>
            </a:r>
          </a:p>
          <a:p>
            <a:pPr lvl="1"/>
            <a:r>
              <a:rPr lang="en-US" dirty="0"/>
              <a:t>Participants = Egyptians, Phoenicians, Greeks, Romans, Africans</a:t>
            </a:r>
          </a:p>
          <a:p>
            <a:pPr lvl="1"/>
            <a:r>
              <a:rPr lang="en-US" dirty="0"/>
              <a:t>Alexandria = major port and city of commerce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5914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Indian Ocean Exchange</a:t>
            </a:r>
          </a:p>
        </p:txBody>
      </p:sp>
      <p:pic>
        <p:nvPicPr>
          <p:cNvPr id="4" name="Picture 2" descr="map_08_02_the_sea_ro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086600" cy="46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56488"/>
          </a:xfrm>
        </p:spPr>
        <p:txBody>
          <a:bodyPr/>
          <a:lstStyle/>
          <a:p>
            <a:pPr algn="ctr"/>
            <a:r>
              <a:rPr lang="en-US" dirty="0"/>
              <a:t>Indian Ocean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Like the Silk Roads, trade grew because of:</a:t>
            </a:r>
          </a:p>
          <a:p>
            <a:pPr lvl="1"/>
            <a:r>
              <a:rPr lang="en-US" dirty="0"/>
              <a:t>Environmental and cultural diversities in each region</a:t>
            </a:r>
          </a:p>
          <a:p>
            <a:pPr lvl="1"/>
            <a:r>
              <a:rPr lang="en-US" dirty="0"/>
              <a:t>Desire for goods not available at home</a:t>
            </a:r>
          </a:p>
          <a:p>
            <a:r>
              <a:rPr lang="en-US" dirty="0"/>
              <a:t>Same goods traded from each region as on the Silk Roads</a:t>
            </a:r>
          </a:p>
          <a:p>
            <a:pPr lvl="1"/>
            <a:r>
              <a:rPr lang="en-US" dirty="0"/>
              <a:t>Ex: silk and porcelain from China</a:t>
            </a:r>
          </a:p>
          <a:p>
            <a:pPr lvl="1"/>
            <a:r>
              <a:rPr lang="en-US" dirty="0"/>
              <a:t>Ex: ivory and gold from the African coast</a:t>
            </a:r>
          </a:p>
          <a:p>
            <a:r>
              <a:rPr lang="en-US" dirty="0"/>
              <a:t>Unlike the Silk Roads: transportation costs </a:t>
            </a:r>
            <a:r>
              <a:rPr lang="en-US" u="sng" dirty="0"/>
              <a:t>much</a:t>
            </a:r>
            <a:r>
              <a:rPr lang="en-US" dirty="0"/>
              <a:t> lower</a:t>
            </a:r>
          </a:p>
          <a:p>
            <a:pPr lvl="1"/>
            <a:r>
              <a:rPr lang="en-US" dirty="0"/>
              <a:t>Ships could carry much more at one time than camels</a:t>
            </a:r>
          </a:p>
          <a:p>
            <a:pPr lvl="1"/>
            <a:r>
              <a:rPr lang="en-US" dirty="0"/>
              <a:t>Sea Roads carried more bulk and staple goods </a:t>
            </a:r>
            <a:r>
              <a:rPr lang="en-US" dirty="0">
                <a:sym typeface="Wingdings" pitchFamily="2" charset="2"/>
              </a:rPr>
              <a:t> not just luxury items like on the Silk Roads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Monsoons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Made Indian Ocean exchange possible</a:t>
            </a:r>
          </a:p>
          <a:p>
            <a:r>
              <a:rPr lang="en-US" dirty="0"/>
              <a:t>Monsoons = alternating wind currents</a:t>
            </a:r>
          </a:p>
          <a:p>
            <a:pPr lvl="1"/>
            <a:r>
              <a:rPr lang="en-US" dirty="0"/>
              <a:t>Blow predictably eastward in summer months</a:t>
            </a:r>
          </a:p>
          <a:p>
            <a:pPr lvl="1"/>
            <a:r>
              <a:rPr lang="en-US" dirty="0"/>
              <a:t>Blow predictably westward in winter months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280987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6488"/>
          </a:xfrm>
        </p:spPr>
        <p:txBody>
          <a:bodyPr/>
          <a:lstStyle/>
          <a:p>
            <a:pPr algn="ctr"/>
            <a:r>
              <a:rPr lang="en-US" dirty="0"/>
              <a:t>Indian Ocean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r>
              <a:rPr lang="en-US" dirty="0"/>
              <a:t>Not between countries</a:t>
            </a:r>
          </a:p>
          <a:p>
            <a:r>
              <a:rPr lang="en-US" dirty="0"/>
              <a:t>Not between entire regions</a:t>
            </a:r>
          </a:p>
          <a:p>
            <a:r>
              <a:rPr lang="en-US" dirty="0"/>
              <a:t>IS between individual merchant towns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912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Growth of Indian Ocean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major transformations occurred between 500 and 1500 that led to major growth of the Indian Ocean trade network</a:t>
            </a:r>
          </a:p>
          <a:p>
            <a:pPr marL="850392" lvl="1" indent="-457200">
              <a:buAutoNum type="arabicParenR"/>
            </a:pPr>
            <a:r>
              <a:rPr lang="en-US" dirty="0"/>
              <a:t>Economic and political revival of China</a:t>
            </a:r>
          </a:p>
          <a:p>
            <a:pPr marL="850392" lvl="1" indent="-457200">
              <a:buAutoNum type="arabicParenR"/>
            </a:pPr>
            <a:r>
              <a:rPr lang="en-US" dirty="0"/>
              <a:t>Rise of Islam in the 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/>
              <a:t>China’s Comeback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centuries after the collapse of the Han dynasty</a:t>
            </a:r>
          </a:p>
          <a:p>
            <a:r>
              <a:rPr lang="en-US" dirty="0"/>
              <a:t>Reestablished a unified government</a:t>
            </a:r>
          </a:p>
          <a:p>
            <a:r>
              <a:rPr lang="en-US" dirty="0"/>
              <a:t>Encouraged sea trade</a:t>
            </a:r>
          </a:p>
          <a:p>
            <a:r>
              <a:rPr lang="en-US" dirty="0"/>
              <a:t>Economic growth = allowed Chinese products to pour into trade networks</a:t>
            </a:r>
          </a:p>
          <a:p>
            <a:r>
              <a:rPr lang="en-US" dirty="0"/>
              <a:t>Technological innovations = larger ships; magnetic compass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0062">
            <a:off x="6248400" y="4800600"/>
            <a:ext cx="2176463" cy="17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687</Words>
  <Application>Microsoft Office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Wingdings</vt:lpstr>
      <vt:lpstr>Wingdings 2</vt:lpstr>
      <vt:lpstr>Flow</vt:lpstr>
      <vt:lpstr>Commerce &amp; Culture 500-1500 Sea Roads: The Indian Ocean</vt:lpstr>
      <vt:lpstr>Sea Exchange</vt:lpstr>
      <vt:lpstr>Sea Exchange</vt:lpstr>
      <vt:lpstr>Indian Ocean Exchange</vt:lpstr>
      <vt:lpstr>Indian Ocean Exchange</vt:lpstr>
      <vt:lpstr>Monsoons</vt:lpstr>
      <vt:lpstr>Indian Ocean Exchange</vt:lpstr>
      <vt:lpstr>Growth of Indian Ocean Trade</vt:lpstr>
      <vt:lpstr>China’s Comeback</vt:lpstr>
      <vt:lpstr>Rise of Islam</vt:lpstr>
      <vt:lpstr>Sea Roads = Change</vt:lpstr>
      <vt:lpstr>Southeast Asia &amp; Srivijaya</vt:lpstr>
      <vt:lpstr>Southeast Asia &amp; Srivijaya</vt:lpstr>
      <vt:lpstr>Srivijaya: Cultural Change</vt:lpstr>
      <vt:lpstr>Sailendra Kindgom</vt:lpstr>
      <vt:lpstr>Borobudur</vt:lpstr>
      <vt:lpstr>East Africa &amp; Swahili</vt:lpstr>
      <vt:lpstr>Swahili: Cultural Change</vt:lpstr>
      <vt:lpstr>Coastal Cities = Intermediaries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 &amp; Culture 500-1500 Sea Roads: The Indian Ocean</dc:title>
  <dc:creator>GSCS</dc:creator>
  <cp:lastModifiedBy>JOSHUA  BEARD</cp:lastModifiedBy>
  <cp:revision>27</cp:revision>
  <dcterms:created xsi:type="dcterms:W3CDTF">2011-10-26T12:33:32Z</dcterms:created>
  <dcterms:modified xsi:type="dcterms:W3CDTF">2018-10-16T13:58:20Z</dcterms:modified>
</cp:coreProperties>
</file>