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2" r:id="rId5"/>
    <p:sldId id="260" r:id="rId6"/>
    <p:sldId id="261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730E0-6267-854D-A8A2-7BBF917A52DA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D5DCC-7554-9B4B-8623-C7CDAA5F4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0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5DCC-7554-9B4B-8623-C7CDAA5F4C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0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F72B-4E23-324E-B20A-77FF22EE385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64D-5D01-A34F-852E-8D082F4A2C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F72B-4E23-324E-B20A-77FF22EE385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64D-5D01-A34F-852E-8D082F4A2C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F72B-4E23-324E-B20A-77FF22EE385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64D-5D01-A34F-852E-8D082F4A2C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F72B-4E23-324E-B20A-77FF22EE385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64D-5D01-A34F-852E-8D082F4A2C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F72B-4E23-324E-B20A-77FF22EE385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64D-5D01-A34F-852E-8D082F4A2C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F72B-4E23-324E-B20A-77FF22EE385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64D-5D01-A34F-852E-8D082F4A2C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F72B-4E23-324E-B20A-77FF22EE385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64D-5D01-A34F-852E-8D082F4A2C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F72B-4E23-324E-B20A-77FF22EE385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64D-5D01-A34F-852E-8D082F4A2C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F72B-4E23-324E-B20A-77FF22EE385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64D-5D01-A34F-852E-8D082F4A2C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F72B-4E23-324E-B20A-77FF22EE385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D64D-5D01-A34F-852E-8D082F4A2C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F72B-4E23-324E-B20A-77FF22EE385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FD64D-5D01-A34F-852E-8D082F4A2C0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2CFD64D-5D01-A34F-852E-8D082F4A2C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E28F72B-4E23-324E-B20A-77FF22EE3858}" type="datetimeFigureOut">
              <a:rPr lang="en-US" smtClean="0"/>
              <a:t>12/12/2018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Gunpowder Empires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61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j Mahal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3" t="-4904" r="10357" b="12931"/>
          <a:stretch/>
        </p:blipFill>
        <p:spPr>
          <a:xfrm>
            <a:off x="0" y="-386256"/>
            <a:ext cx="9127854" cy="72442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46138"/>
            <a:ext cx="3186138" cy="1143000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Mughal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Architecture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2514" y="61308"/>
            <a:ext cx="32453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Blends Elements of </a:t>
            </a:r>
            <a:r>
              <a:rPr lang="en-US" sz="2400" dirty="0" err="1" smtClean="0">
                <a:solidFill>
                  <a:srgbClr val="FFFFFF"/>
                </a:solidFill>
              </a:rPr>
              <a:t>Safavid</a:t>
            </a:r>
            <a:r>
              <a:rPr lang="en-US" sz="2400" dirty="0" smtClean="0">
                <a:solidFill>
                  <a:srgbClr val="FFFFFF"/>
                </a:solidFill>
              </a:rPr>
              <a:t> and Ottoman design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Includes unique Indian Influence 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3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281964" cy="1143000"/>
          </a:xfrm>
        </p:spPr>
        <p:txBody>
          <a:bodyPr/>
          <a:lstStyle/>
          <a:p>
            <a:r>
              <a:rPr lang="en-US" dirty="0" smtClean="0"/>
              <a:t>Textiles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9221" y="156630"/>
            <a:ext cx="5613684" cy="197274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All three </a:t>
            </a:r>
            <a:r>
              <a:rPr lang="en-US" sz="2800" dirty="0"/>
              <a:t>I</a:t>
            </a:r>
            <a:r>
              <a:rPr lang="en-US" sz="2800" dirty="0" smtClean="0"/>
              <a:t>slamic empires continued the central </a:t>
            </a:r>
            <a:r>
              <a:rPr lang="en-US" sz="2800" dirty="0"/>
              <a:t>A</a:t>
            </a:r>
            <a:r>
              <a:rPr lang="en-US" sz="2800" dirty="0" smtClean="0"/>
              <a:t>sian tradition of rug-making.</a:t>
            </a:r>
          </a:p>
          <a:p>
            <a:r>
              <a:rPr lang="en-US" sz="2800" dirty="0" smtClean="0"/>
              <a:t> Rugs were a common luxury item for upper-class and government officials</a:t>
            </a:r>
            <a:endParaRPr lang="en-US" sz="2800" dirty="0"/>
          </a:p>
        </p:txBody>
      </p:sp>
      <p:pic>
        <p:nvPicPr>
          <p:cNvPr id="4" name="Picture 3" descr="Ottoman Carpet (1550) (MET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5708"/>
            <a:ext cx="2769221" cy="4172292"/>
          </a:xfrm>
          <a:prstGeom prst="rect">
            <a:avLst/>
          </a:prstGeom>
        </p:spPr>
      </p:pic>
      <p:pic>
        <p:nvPicPr>
          <p:cNvPr id="5" name="Picture 4" descr="Safavid Carpet 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241" y="2697948"/>
            <a:ext cx="3046985" cy="4172292"/>
          </a:xfrm>
          <a:prstGeom prst="rect">
            <a:avLst/>
          </a:prstGeom>
        </p:spPr>
      </p:pic>
      <p:pic>
        <p:nvPicPr>
          <p:cNvPr id="6" name="Picture 5" descr="Mughal Carpe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406" y="2685708"/>
            <a:ext cx="2754594" cy="41722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329785"/>
            <a:ext cx="1114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Ottoman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3241" y="2297838"/>
            <a:ext cx="935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6600"/>
                </a:solidFill>
              </a:rPr>
              <a:t>Safavid</a:t>
            </a:r>
            <a:endParaRPr lang="en-US" sz="2000" dirty="0" smtClean="0">
              <a:solidFill>
                <a:srgbClr val="FF66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89406" y="2285598"/>
            <a:ext cx="975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Mughal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9a Describe the origins of the Ottoman, </a:t>
            </a:r>
            <a:r>
              <a:rPr lang="en-US" dirty="0" err="1" smtClean="0"/>
              <a:t>Safavid</a:t>
            </a:r>
            <a:r>
              <a:rPr lang="en-US" dirty="0" smtClean="0"/>
              <a:t>, and Mughal Empire as out-growths of </a:t>
            </a:r>
            <a:r>
              <a:rPr lang="en-US" dirty="0" err="1" smtClean="0"/>
              <a:t>Turco</a:t>
            </a:r>
            <a:r>
              <a:rPr lang="en-US" dirty="0" smtClean="0"/>
              <a:t>-Mongol power in late medieval </a:t>
            </a:r>
            <a:r>
              <a:rPr lang="en-US" dirty="0"/>
              <a:t>E</a:t>
            </a:r>
            <a:r>
              <a:rPr lang="en-US" dirty="0" smtClean="0"/>
              <a:t>urasia </a:t>
            </a:r>
          </a:p>
          <a:p>
            <a:r>
              <a:rPr lang="en-US" dirty="0" smtClean="0"/>
              <a:t>9b Shiite Conversion</a:t>
            </a:r>
          </a:p>
          <a:p>
            <a:r>
              <a:rPr lang="en-US" dirty="0" smtClean="0"/>
              <a:t> 9d Decline of each</a:t>
            </a:r>
          </a:p>
          <a:p>
            <a:r>
              <a:rPr lang="en-US" dirty="0" smtClean="0"/>
              <a:t>9f Policies of the Mughal Rulers</a:t>
            </a:r>
          </a:p>
          <a:p>
            <a:endParaRPr lang="en-US" dirty="0"/>
          </a:p>
          <a:p>
            <a:r>
              <a:rPr lang="en-US" sz="3200" dirty="0" smtClean="0">
                <a:solidFill>
                  <a:srgbClr val="FF6600"/>
                </a:solidFill>
              </a:rPr>
              <a:t>Objective: Take notes on the Gunpowder Empires</a:t>
            </a:r>
            <a:endParaRPr lang="en-US" sz="3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r>
              <a:rPr lang="en-US" dirty="0" smtClean="0"/>
              <a:t>Rise of the Ottomans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073" y="1143000"/>
            <a:ext cx="5251839" cy="571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Ottomans rose to power on the Anatolian Peninsula in the late 1200’s.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600" dirty="0" smtClean="0"/>
              <a:t>Steadily conquered their neighbors</a:t>
            </a:r>
          </a:p>
          <a:p>
            <a:pPr lvl="1"/>
            <a:r>
              <a:rPr lang="en-US" sz="2400" dirty="0" smtClean="0"/>
              <a:t>Balkans (Late 1300’s)</a:t>
            </a:r>
          </a:p>
          <a:p>
            <a:pPr lvl="1"/>
            <a:r>
              <a:rPr lang="en-US" sz="2400" dirty="0" smtClean="0"/>
              <a:t>Byzantine Empire (1450’s)</a:t>
            </a:r>
          </a:p>
          <a:p>
            <a:pPr lvl="1"/>
            <a:r>
              <a:rPr lang="en-US" sz="2400" dirty="0" smtClean="0"/>
              <a:t>Middle East and Arabia (1500’s)</a:t>
            </a:r>
          </a:p>
          <a:p>
            <a:pPr lvl="1"/>
            <a:endParaRPr lang="en-US" sz="2400" dirty="0"/>
          </a:p>
          <a:p>
            <a:r>
              <a:rPr lang="en-US" sz="2600" dirty="0" smtClean="0"/>
              <a:t>Expansion stopped in late 1500’s </a:t>
            </a:r>
          </a:p>
          <a:p>
            <a:pPr lvl="1"/>
            <a:r>
              <a:rPr lang="en-US" sz="2400" dirty="0" smtClean="0"/>
              <a:t>Naval defeat: </a:t>
            </a:r>
            <a:r>
              <a:rPr lang="en-US" sz="2400" dirty="0" err="1" smtClean="0"/>
              <a:t>Lapanto</a:t>
            </a:r>
            <a:endParaRPr lang="en-US" sz="2400" dirty="0" smtClean="0"/>
          </a:p>
          <a:p>
            <a:pPr lvl="1"/>
            <a:r>
              <a:rPr lang="en-US" sz="2400" dirty="0" smtClean="0"/>
              <a:t>Land Defeat: Vienna 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Anatolian Peninsu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66" y="1143000"/>
            <a:ext cx="3589786" cy="1812842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Picture 4" descr="Battle_of_Lepanto_157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914" y="3917319"/>
            <a:ext cx="4158085" cy="2230397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0319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the Ottomans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2911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Ottoman society was dominant world power at </a:t>
            </a:r>
            <a:r>
              <a:rPr lang="en-US" sz="2800" dirty="0"/>
              <a:t>its height 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Sunni Muslim---considered themselves the leaders of the Islamic world</a:t>
            </a:r>
          </a:p>
          <a:p>
            <a:pPr lvl="1"/>
            <a:r>
              <a:rPr lang="en-US" sz="2400" dirty="0" smtClean="0"/>
              <a:t>Controlled land and sea trade routes to Asia</a:t>
            </a:r>
          </a:p>
          <a:p>
            <a:endParaRPr lang="en-US" dirty="0"/>
          </a:p>
          <a:p>
            <a:r>
              <a:rPr lang="en-US" sz="2800" dirty="0" smtClean="0"/>
              <a:t>However, by 1700, signs of Ottoman decline began to show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en-US" sz="2400" dirty="0" smtClean="0"/>
              <a:t>Corruption in the king’s advisors</a:t>
            </a:r>
          </a:p>
          <a:p>
            <a:pPr lvl="1"/>
            <a:r>
              <a:rPr lang="en-US" sz="2400" dirty="0" smtClean="0"/>
              <a:t>Disconnect between rural officials and the Sultan</a:t>
            </a:r>
          </a:p>
          <a:p>
            <a:pPr lvl="1"/>
            <a:r>
              <a:rPr lang="en-US" sz="2400" dirty="0" smtClean="0"/>
              <a:t>Closure of </a:t>
            </a:r>
            <a:r>
              <a:rPr lang="en-US" sz="2400" dirty="0"/>
              <a:t>t</a:t>
            </a:r>
            <a:r>
              <a:rPr lang="en-US" sz="2400" dirty="0" smtClean="0"/>
              <a:t>rade routes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13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the </a:t>
            </a:r>
            <a:r>
              <a:rPr lang="en-US" dirty="0" err="1" smtClean="0"/>
              <a:t>Safavid</a:t>
            </a:r>
            <a:r>
              <a:rPr lang="en-US" dirty="0" smtClean="0"/>
              <a:t>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49" y="1600200"/>
            <a:ext cx="5376877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Safavids</a:t>
            </a:r>
            <a:r>
              <a:rPr lang="en-US" sz="2800" dirty="0" smtClean="0"/>
              <a:t> took control of Persia (modern Iran) after a period of anarchy.</a:t>
            </a:r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Safavids</a:t>
            </a:r>
            <a:r>
              <a:rPr lang="en-US" sz="2800" dirty="0" smtClean="0"/>
              <a:t> were Shiite Muslims</a:t>
            </a:r>
          </a:p>
          <a:p>
            <a:endParaRPr lang="en-US" sz="2800" dirty="0"/>
          </a:p>
          <a:p>
            <a:r>
              <a:rPr lang="en-US" sz="2800" dirty="0" smtClean="0"/>
              <a:t>Fought a series of Wars with the Ottomans</a:t>
            </a:r>
          </a:p>
          <a:p>
            <a:pPr lvl="1"/>
            <a:r>
              <a:rPr lang="en-US" sz="2800" dirty="0" smtClean="0"/>
              <a:t>Traded control of the coast of the Caspian Sea</a:t>
            </a:r>
          </a:p>
        </p:txBody>
      </p:sp>
      <p:pic>
        <p:nvPicPr>
          <p:cNvPr id="4" name="Picture 3" descr="The_maximum_extent_of_the_Safavid_Empire_under_Shah_Abbas_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81" y="4175606"/>
            <a:ext cx="3573920" cy="2467158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6823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the Mughal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09" y="1673022"/>
            <a:ext cx="6382687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Babur established Mughal rule in India in the early 1500’s</a:t>
            </a:r>
          </a:p>
          <a:p>
            <a:pPr lvl="1"/>
            <a:r>
              <a:rPr lang="en-US" sz="2400" dirty="0" smtClean="0"/>
              <a:t>Came south through Afghanistan</a:t>
            </a:r>
          </a:p>
          <a:p>
            <a:pPr lvl="1"/>
            <a:r>
              <a:rPr lang="en-US" sz="2400" dirty="0" smtClean="0"/>
              <a:t>Conquered Delhi in 1517</a:t>
            </a:r>
          </a:p>
          <a:p>
            <a:endParaRPr lang="en-US" dirty="0" smtClean="0"/>
          </a:p>
          <a:p>
            <a:r>
              <a:rPr lang="en-US" sz="2800" dirty="0" smtClean="0"/>
              <a:t>Akbar spread Mughal rule to most of India </a:t>
            </a:r>
            <a:r>
              <a:rPr lang="en-US" dirty="0" smtClean="0"/>
              <a:t>	</a:t>
            </a:r>
          </a:p>
          <a:p>
            <a:pPr lvl="1"/>
            <a:r>
              <a:rPr lang="en-US" sz="2400" dirty="0" smtClean="0"/>
              <a:t>Use of heavy artillery</a:t>
            </a:r>
          </a:p>
          <a:p>
            <a:pPr lvl="1"/>
            <a:r>
              <a:rPr lang="en-US" sz="2400" dirty="0" smtClean="0"/>
              <a:t>Religious Toleration, Hindus allowed low Government Positions</a:t>
            </a:r>
          </a:p>
          <a:p>
            <a:pPr lvl="1"/>
            <a:r>
              <a:rPr lang="en-US" sz="2400" dirty="0" smtClean="0"/>
              <a:t>Controlled local rulers</a:t>
            </a:r>
          </a:p>
        </p:txBody>
      </p:sp>
      <p:pic>
        <p:nvPicPr>
          <p:cNvPr id="4" name="Picture 3" descr="Akbar_Shah_I_of_In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71" y="3382127"/>
            <a:ext cx="2486829" cy="3475873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85998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Mughal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Aurangzeb was the last great ruler of the Mughal Empire.</a:t>
            </a:r>
          </a:p>
          <a:p>
            <a:pPr lvl="1"/>
            <a:r>
              <a:rPr lang="en-US" dirty="0" smtClean="0"/>
              <a:t>Rolled back religious tolerance</a:t>
            </a:r>
          </a:p>
          <a:p>
            <a:pPr lvl="1"/>
            <a:r>
              <a:rPr lang="en-US" dirty="0" smtClean="0"/>
              <a:t>Constantly at war</a:t>
            </a:r>
          </a:p>
          <a:p>
            <a:pPr lvl="1"/>
            <a:r>
              <a:rPr lang="en-US" dirty="0" smtClean="0"/>
              <a:t>India Left vulnerable to attack after his death.</a:t>
            </a:r>
          </a:p>
          <a:p>
            <a:pPr lvl="1"/>
            <a:endParaRPr lang="en-US" dirty="0"/>
          </a:p>
          <a:p>
            <a:r>
              <a:rPr lang="en-US" dirty="0" smtClean="0"/>
              <a:t>1650-1750 mark the rise of British rule in India &amp; the Decline of the British Empire.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2039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336833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Ottoman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Architecture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08" y="0"/>
            <a:ext cx="3169992" cy="4304747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solidFill>
                  <a:srgbClr val="FFFFFF"/>
                </a:solidFill>
              </a:rPr>
              <a:t>Modeled off the Byzantine </a:t>
            </a:r>
            <a:r>
              <a:rPr lang="en-US" sz="2800" dirty="0" err="1" smtClean="0">
                <a:solidFill>
                  <a:srgbClr val="FFFFFF"/>
                </a:solidFill>
              </a:rPr>
              <a:t>Hagia</a:t>
            </a:r>
            <a:r>
              <a:rPr lang="en-US" sz="2800" dirty="0" smtClean="0">
                <a:solidFill>
                  <a:srgbClr val="FFFFFF"/>
                </a:solidFill>
              </a:rPr>
              <a:t> Sofia.</a:t>
            </a:r>
          </a:p>
          <a:p>
            <a:pPr lvl="1"/>
            <a:r>
              <a:rPr lang="en-US" sz="2800" dirty="0" smtClean="0">
                <a:solidFill>
                  <a:srgbClr val="FFFFFF"/>
                </a:solidFill>
              </a:rPr>
              <a:t>Large domes and minarets define the style</a:t>
            </a:r>
          </a:p>
          <a:p>
            <a:endParaRPr lang="en-US" dirty="0"/>
          </a:p>
          <a:p>
            <a:r>
              <a:rPr lang="en-US" dirty="0" smtClean="0"/>
              <a:t>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056" y="6457890"/>
            <a:ext cx="325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Blue Mosque, </a:t>
            </a:r>
            <a:r>
              <a:rPr lang="en-US" sz="2000" dirty="0" err="1" smtClean="0">
                <a:solidFill>
                  <a:srgbClr val="FFFFFF"/>
                </a:solidFill>
              </a:rPr>
              <a:t>Istambul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h Mosq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875" y="-40805"/>
            <a:ext cx="5183125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Safavid</a:t>
            </a:r>
            <a:r>
              <a:rPr lang="en-US" dirty="0" smtClean="0">
                <a:solidFill>
                  <a:srgbClr val="FFFFFF"/>
                </a:solidFill>
              </a:rPr>
              <a:t> Architecture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1170" y="1161765"/>
            <a:ext cx="208283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Less about size more about intricacy 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55843"/>
            <a:ext cx="2712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Shah Mosque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1846</TotalTime>
  <Words>352</Words>
  <Application>Microsoft Office PowerPoint</Application>
  <PresentationFormat>On-screen Show (4:3)</PresentationFormat>
  <Paragraphs>70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Adjacency</vt:lpstr>
      <vt:lpstr>Gunpowder Empires</vt:lpstr>
      <vt:lpstr>Standards </vt:lpstr>
      <vt:lpstr>Rise of the Ottomans</vt:lpstr>
      <vt:lpstr>Fall of the Ottomans</vt:lpstr>
      <vt:lpstr>Rise of the Safavid Empire</vt:lpstr>
      <vt:lpstr>Rise of the Mughal Empire</vt:lpstr>
      <vt:lpstr>Mughal Empire</vt:lpstr>
      <vt:lpstr>Ottoman  Architecture </vt:lpstr>
      <vt:lpstr>Safavid Architecture </vt:lpstr>
      <vt:lpstr>Mughal  Architecture </vt:lpstr>
      <vt:lpstr>Textiles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Niles McClure</dc:creator>
  <cp:lastModifiedBy>JOSHUA  BEARD</cp:lastModifiedBy>
  <cp:revision>44</cp:revision>
  <dcterms:created xsi:type="dcterms:W3CDTF">2018-10-16T13:37:57Z</dcterms:created>
  <dcterms:modified xsi:type="dcterms:W3CDTF">2018-12-12T15:47:13Z</dcterms:modified>
</cp:coreProperties>
</file>