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 in the 15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 World History Notes</a:t>
            </a:r>
          </a:p>
          <a:p>
            <a:r>
              <a:rPr lang="en-US" sz="2400" smtClean="0"/>
              <a:t>Chapter 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270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Humanism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48246"/>
            <a:ext cx="7772400" cy="2547554"/>
          </a:xfrm>
        </p:spPr>
        <p:txBody>
          <a:bodyPr/>
          <a:lstStyle/>
          <a:p>
            <a:r>
              <a:rPr lang="en-US" dirty="0"/>
              <a:t>Believed in </a:t>
            </a:r>
            <a:r>
              <a:rPr lang="en-US" b="1" u="sng" dirty="0"/>
              <a:t>individualism</a:t>
            </a:r>
            <a:r>
              <a:rPr lang="en-US" b="1" dirty="0"/>
              <a:t> = </a:t>
            </a:r>
            <a:r>
              <a:rPr lang="en-US" dirty="0"/>
              <a:t>emphasis on the dignity &amp; worth of the individual person</a:t>
            </a:r>
          </a:p>
          <a:p>
            <a:r>
              <a:rPr lang="en-US" dirty="0"/>
              <a:t>Believed that people should try to improve themselves</a:t>
            </a:r>
          </a:p>
        </p:txBody>
      </p:sp>
      <p:pic>
        <p:nvPicPr>
          <p:cNvPr id="7172" name="Picture 4" descr="happy_individualism_trs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7" y="3640978"/>
            <a:ext cx="7173913" cy="238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2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3110"/>
            <a:ext cx="7772400" cy="982289"/>
          </a:xfrm>
        </p:spPr>
        <p:txBody>
          <a:bodyPr/>
          <a:lstStyle/>
          <a:p>
            <a:r>
              <a:rPr lang="en-US" dirty="0"/>
              <a:t>Education &amp; Literature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704" y="2017826"/>
            <a:ext cx="5489136" cy="45353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Opened schools that taught the humanities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Greek, Latin, history, philosophy, etc.</a:t>
            </a:r>
          </a:p>
          <a:p>
            <a:pPr>
              <a:lnSpc>
                <a:spcPct val="90000"/>
              </a:lnSpc>
            </a:pPr>
            <a:r>
              <a:rPr lang="en-US" dirty="0"/>
              <a:t>New types of literature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Written in the vernacular = everyday language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Sonnets = short poems of 14 lines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Petrarch = wrote sonnets about love &amp; nature</a:t>
            </a:r>
          </a:p>
        </p:txBody>
      </p:sp>
      <p:pic>
        <p:nvPicPr>
          <p:cNvPr id="8196" name="Picture 4" descr="031203petr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39" y="2017825"/>
            <a:ext cx="2539771" cy="3583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2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Education &amp; Literature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3208" y="1676400"/>
            <a:ext cx="4615008" cy="4495800"/>
          </a:xfrm>
        </p:spPr>
        <p:txBody>
          <a:bodyPr/>
          <a:lstStyle/>
          <a:p>
            <a:r>
              <a:rPr lang="en-US" dirty="0"/>
              <a:t>New types of literature</a:t>
            </a:r>
          </a:p>
          <a:p>
            <a:pPr lvl="1"/>
            <a:r>
              <a:rPr lang="en-US" dirty="0"/>
              <a:t>Autobiographies</a:t>
            </a:r>
          </a:p>
          <a:p>
            <a:pPr lvl="1"/>
            <a:r>
              <a:rPr lang="en-US" dirty="0"/>
              <a:t>The Prince = book written by </a:t>
            </a:r>
            <a:r>
              <a:rPr lang="en-US" dirty="0" err="1"/>
              <a:t>Niccolo</a:t>
            </a:r>
            <a:r>
              <a:rPr lang="en-US" dirty="0"/>
              <a:t> Machiavelli</a:t>
            </a:r>
          </a:p>
          <a:p>
            <a:pPr lvl="2"/>
            <a:r>
              <a:rPr lang="en-US" sz="2200" dirty="0"/>
              <a:t>Discussed politics</a:t>
            </a:r>
          </a:p>
          <a:p>
            <a:pPr lvl="2"/>
            <a:r>
              <a:rPr lang="en-US" sz="2200" dirty="0"/>
              <a:t>Said rulers should use force &amp; deceit to maintain power --&gt; Do what you </a:t>
            </a:r>
            <a:r>
              <a:rPr lang="en-US" sz="2200" dirty="0" err="1"/>
              <a:t>gotta</a:t>
            </a:r>
            <a:r>
              <a:rPr lang="en-US" sz="2200" dirty="0"/>
              <a:t> do</a:t>
            </a:r>
          </a:p>
        </p:txBody>
      </p:sp>
      <p:pic>
        <p:nvPicPr>
          <p:cNvPr id="9220" name="Picture 4" descr="machiavel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0315">
            <a:off x="606425" y="1419225"/>
            <a:ext cx="2514600" cy="2767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the-princ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005">
            <a:off x="1676402" y="3786795"/>
            <a:ext cx="2216150" cy="2654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3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7332" y="1826480"/>
            <a:ext cx="4459467" cy="465051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cities played leading roles in the Renaissance = Florence, Venice, Rome</a:t>
            </a:r>
          </a:p>
        </p:txBody>
      </p:sp>
      <p:pic>
        <p:nvPicPr>
          <p:cNvPr id="6" name="Picture 5" descr="map_Ital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6480"/>
            <a:ext cx="3078493" cy="4406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4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Florence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91690"/>
            <a:ext cx="4625005" cy="4761509"/>
          </a:xfrm>
        </p:spPr>
        <p:txBody>
          <a:bodyPr/>
          <a:lstStyle/>
          <a:p>
            <a:r>
              <a:rPr lang="en-US" dirty="0"/>
              <a:t>Controlled by the Medici family</a:t>
            </a:r>
          </a:p>
          <a:p>
            <a:r>
              <a:rPr lang="en-US" dirty="0"/>
              <a:t>Rulers encouraged humanism</a:t>
            </a:r>
          </a:p>
          <a:p>
            <a:r>
              <a:rPr lang="en-US" dirty="0"/>
              <a:t>Birthplace of the Italian Renaissance</a:t>
            </a:r>
          </a:p>
          <a:p>
            <a:r>
              <a:rPr lang="en-US" dirty="0"/>
              <a:t>Medici wealth was used to support artists, philosophers, writers</a:t>
            </a:r>
          </a:p>
        </p:txBody>
      </p:sp>
      <p:pic>
        <p:nvPicPr>
          <p:cNvPr id="15364" name="Picture 4" descr="JSutermans-Later-Medicis-B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68" y="1600200"/>
            <a:ext cx="3657600" cy="478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8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Florence</a:t>
            </a:r>
          </a:p>
        </p:txBody>
      </p:sp>
      <p:pic>
        <p:nvPicPr>
          <p:cNvPr id="16389" name="Picture 5" descr="floren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909">
            <a:off x="469000" y="1485119"/>
            <a:ext cx="4770901" cy="357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lorence-ital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734">
            <a:off x="4662434" y="3392447"/>
            <a:ext cx="3791330" cy="2839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uomo-belltower-florenc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341563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2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Rome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704714"/>
            <a:ext cx="4343400" cy="47722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Renaissance popes had the ancient city rebuilt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Large churches, magnificent paintings, and sculptures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notable effort = rebuilding of St. Peter</a:t>
            </a:r>
            <a:r>
              <a:rPr lang="ja-JP" altLang="en-US" sz="2800" dirty="0"/>
              <a:t>’</a:t>
            </a:r>
            <a:r>
              <a:rPr lang="en-US" sz="2800" dirty="0"/>
              <a:t>s Basilica = largest Christian church in the world</a:t>
            </a:r>
          </a:p>
        </p:txBody>
      </p:sp>
      <p:pic>
        <p:nvPicPr>
          <p:cNvPr id="17412" name="Picture 4" descr="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8" y="1704714"/>
            <a:ext cx="3983842" cy="4683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5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St. </a:t>
            </a:r>
            <a:r>
              <a:rPr lang="en-US" dirty="0" smtClean="0"/>
              <a:t>Peter’s</a:t>
            </a:r>
            <a:endParaRPr lang="en-US" dirty="0"/>
          </a:p>
        </p:txBody>
      </p:sp>
      <p:pic>
        <p:nvPicPr>
          <p:cNvPr id="18436" name="Picture 4" descr="St Peters Basilica -- Vatica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1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Venice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930" y="1828800"/>
            <a:ext cx="2922599" cy="4495800"/>
          </a:xfrm>
        </p:spPr>
        <p:txBody>
          <a:bodyPr/>
          <a:lstStyle/>
          <a:p>
            <a:r>
              <a:rPr lang="en-US" dirty="0"/>
              <a:t>Prospered as a trade city</a:t>
            </a:r>
          </a:p>
          <a:p>
            <a:r>
              <a:rPr lang="en-US" dirty="0"/>
              <a:t>Trade link between Asia &amp; western Europe</a:t>
            </a:r>
          </a:p>
          <a:p>
            <a:r>
              <a:rPr lang="en-US" dirty="0" smtClean="0"/>
              <a:t>Known </a:t>
            </a:r>
            <a:r>
              <a:rPr lang="en-US" dirty="0"/>
              <a:t>for its artistic achievements</a:t>
            </a:r>
          </a:p>
        </p:txBody>
      </p:sp>
      <p:pic>
        <p:nvPicPr>
          <p:cNvPr id="6" name="Picture 5" descr="venice-it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29" y="1828800"/>
            <a:ext cx="5392895" cy="4189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9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Renaissance </a:t>
            </a:r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704" y="1635135"/>
            <a:ext cx="4366504" cy="45749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Subjects were lifelike</a:t>
            </a:r>
          </a:p>
          <a:p>
            <a:r>
              <a:rPr lang="en-US" sz="2800" dirty="0"/>
              <a:t>Used perspective in paintings</a:t>
            </a:r>
          </a:p>
          <a:p>
            <a:r>
              <a:rPr lang="en-US" sz="2800" dirty="0"/>
              <a:t>Studied human anatomy</a:t>
            </a:r>
          </a:p>
          <a:p>
            <a:r>
              <a:rPr lang="en-US" sz="2800" dirty="0"/>
              <a:t>Great artists were revered &amp; had a prominent place in society</a:t>
            </a:r>
          </a:p>
          <a:p>
            <a:r>
              <a:rPr lang="en-US" sz="2800" dirty="0"/>
              <a:t>Art featured both classical mythology as well as religious themes</a:t>
            </a:r>
          </a:p>
        </p:txBody>
      </p:sp>
      <p:pic>
        <p:nvPicPr>
          <p:cNvPr id="21508" name="Picture 4" descr="17720Primaver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08" y="1219200"/>
            <a:ext cx="3879850" cy="318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vitruvi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4099196"/>
            <a:ext cx="2451483" cy="2458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8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State-Building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half of 15</a:t>
            </a:r>
            <a:r>
              <a:rPr lang="en-US" baseline="30000" dirty="0" smtClean="0"/>
              <a:t>th</a:t>
            </a:r>
            <a:r>
              <a:rPr lang="en-US" dirty="0" smtClean="0"/>
              <a:t> century = began to recover from the plague and rebuild its population</a:t>
            </a:r>
          </a:p>
          <a:p>
            <a:r>
              <a:rPr lang="en-US" dirty="0" smtClean="0"/>
              <a:t>State-building occurred as Europe rebuilt politically</a:t>
            </a:r>
          </a:p>
          <a:p>
            <a:pPr lvl="1"/>
            <a:r>
              <a:rPr lang="en-US" dirty="0" smtClean="0"/>
              <a:t>Fragmented system of many separate, independent, and highly competitive states</a:t>
            </a:r>
          </a:p>
          <a:p>
            <a:pPr lvl="1"/>
            <a:r>
              <a:rPr lang="en-US" dirty="0" smtClean="0"/>
              <a:t>Examples: Spain, Portugal, France, England,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6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752600"/>
            <a:ext cx="2909916" cy="4648200"/>
          </a:xfrm>
        </p:spPr>
        <p:txBody>
          <a:bodyPr/>
          <a:lstStyle/>
          <a:p>
            <a:r>
              <a:rPr lang="en-US" dirty="0"/>
              <a:t>Returned to the classical style</a:t>
            </a:r>
          </a:p>
          <a:p>
            <a:pPr lvl="1"/>
            <a:r>
              <a:rPr lang="en-US" dirty="0"/>
              <a:t>Domes, columns</a:t>
            </a:r>
          </a:p>
          <a:p>
            <a:r>
              <a:rPr lang="en-US" dirty="0"/>
              <a:t>Greatest architect = Brunelleschi</a:t>
            </a:r>
          </a:p>
        </p:txBody>
      </p:sp>
      <p:pic>
        <p:nvPicPr>
          <p:cNvPr id="22532" name="Picture 4" descr="itl_brunellesch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971800" cy="372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brunelleschi-filippo-domkuppel-florenz-92000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487613" cy="372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8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err="1"/>
              <a:t>Duomo</a:t>
            </a:r>
            <a:r>
              <a:rPr lang="en-US" dirty="0"/>
              <a:t> in Florence</a:t>
            </a:r>
          </a:p>
        </p:txBody>
      </p:sp>
      <p:pic>
        <p:nvPicPr>
          <p:cNvPr id="29701" name="Picture 5" descr="Duomo_of_Florence_Santa_Maria_del_Fi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25" y="3733800"/>
            <a:ext cx="2895600" cy="295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florduomofa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24" y="1295399"/>
            <a:ext cx="3747177" cy="5389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Florence_italy_duom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557588" cy="234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04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/>
              <a:t>The Gates of Paradise</a:t>
            </a:r>
          </a:p>
        </p:txBody>
      </p:sp>
      <p:pic>
        <p:nvPicPr>
          <p:cNvPr id="32772" name="Picture 4" descr="gates_of_paradi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724400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58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Sculpture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87320"/>
            <a:ext cx="8915400" cy="1741680"/>
          </a:xfrm>
        </p:spPr>
        <p:txBody>
          <a:bodyPr/>
          <a:lstStyle/>
          <a:p>
            <a:r>
              <a:rPr lang="en-US" dirty="0"/>
              <a:t>Nude figures in bronze &amp; marble</a:t>
            </a:r>
          </a:p>
          <a:p>
            <a:r>
              <a:rPr lang="en-US" dirty="0"/>
              <a:t>Resembled ancient Greek &amp; Roman statues</a:t>
            </a:r>
          </a:p>
        </p:txBody>
      </p:sp>
      <p:pic>
        <p:nvPicPr>
          <p:cNvPr id="23556" name="Picture 4" descr="DSCF13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11" y="2971800"/>
            <a:ext cx="2571750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DSCF13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10" y="2971800"/>
            <a:ext cx="26289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24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Sculpture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600200"/>
          </a:xfrm>
        </p:spPr>
        <p:txBody>
          <a:bodyPr/>
          <a:lstStyle/>
          <a:p>
            <a:r>
              <a:rPr lang="en-US"/>
              <a:t>Donatello, Michelangelo, Ghiberti = came from Florence</a:t>
            </a:r>
          </a:p>
        </p:txBody>
      </p:sp>
      <p:pic>
        <p:nvPicPr>
          <p:cNvPr id="24580" name="Picture 4" descr="8127_Donatell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828925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michelangelo-biography-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2500313" cy="361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Ghibert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25908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80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The Ninja Turtles</a:t>
            </a:r>
          </a:p>
        </p:txBody>
      </p:sp>
      <p:pic>
        <p:nvPicPr>
          <p:cNvPr id="31748" name="Picture 4" descr="3221417877_f462f61ce4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094288" cy="4584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97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/>
              <a:t>Sculpture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</p:spPr>
        <p:txBody>
          <a:bodyPr>
            <a:normAutofit/>
          </a:bodyPr>
          <a:lstStyle/>
          <a:p>
            <a:r>
              <a:rPr lang="en-US" sz="2600" dirty="0"/>
              <a:t>Famous statue by Michelangelo = Statue of David</a:t>
            </a:r>
          </a:p>
        </p:txBody>
      </p:sp>
      <p:pic>
        <p:nvPicPr>
          <p:cNvPr id="25604" name="Picture 4" descr="V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98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La Pieta</a:t>
            </a:r>
          </a:p>
        </p:txBody>
      </p:sp>
      <p:pic>
        <p:nvPicPr>
          <p:cNvPr id="30724" name="Picture 4" descr="pi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743450" cy="493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73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Painting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752600"/>
          </a:xfrm>
        </p:spPr>
        <p:txBody>
          <a:bodyPr/>
          <a:lstStyle/>
          <a:p>
            <a:r>
              <a:rPr lang="en-US"/>
              <a:t>Realistic style</a:t>
            </a:r>
          </a:p>
          <a:p>
            <a:r>
              <a:rPr lang="en-US"/>
              <a:t>Giotto = painted famous frescoes = murals/paintings on walls</a:t>
            </a:r>
          </a:p>
        </p:txBody>
      </p:sp>
      <p:pic>
        <p:nvPicPr>
          <p:cNvPr id="26628" name="Picture 4" descr="giotto-la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89840"/>
            <a:ext cx="7467600" cy="321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58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Painting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39504"/>
            <a:ext cx="6553200" cy="1460895"/>
          </a:xfrm>
        </p:spPr>
        <p:txBody>
          <a:bodyPr/>
          <a:lstStyle/>
          <a:p>
            <a:r>
              <a:rPr lang="en-US" dirty="0"/>
              <a:t>Leonardo da Vinci = painted the Mona Lisa &amp; the Last Supper</a:t>
            </a:r>
          </a:p>
        </p:txBody>
      </p:sp>
      <p:pic>
        <p:nvPicPr>
          <p:cNvPr id="27652" name="Picture 4" descr="da-vinc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831975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da-vinci-leonardo-mona-li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2517775" cy="353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da-vinci-last-supp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5181600" cy="318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5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State-Building</a:t>
            </a:r>
            <a:endParaRPr lang="en-US" dirty="0"/>
          </a:p>
        </p:txBody>
      </p:sp>
      <p:pic>
        <p:nvPicPr>
          <p:cNvPr id="4" name="Picture 2" descr="map_13_02_europe_in_15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2" y="1696352"/>
            <a:ext cx="7950170" cy="488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192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Painting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562600"/>
            <a:ext cx="7772400" cy="1066800"/>
          </a:xfrm>
        </p:spPr>
        <p:txBody>
          <a:bodyPr/>
          <a:lstStyle/>
          <a:p>
            <a:r>
              <a:rPr lang="en-US" dirty="0"/>
              <a:t>Michelangelo = painted the ceiling of the Sistine Chapel</a:t>
            </a:r>
          </a:p>
        </p:txBody>
      </p:sp>
      <p:pic>
        <p:nvPicPr>
          <p:cNvPr id="28676" name="Picture 4" descr="sistine-chapel-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229600" cy="4222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9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State-Building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these states began to:</a:t>
            </a:r>
          </a:p>
          <a:p>
            <a:pPr lvl="1"/>
            <a:r>
              <a:rPr lang="en-US" dirty="0" smtClean="0"/>
              <a:t>Tax their citizens more efficiently</a:t>
            </a:r>
          </a:p>
          <a:p>
            <a:pPr lvl="1"/>
            <a:r>
              <a:rPr lang="en-US" dirty="0" smtClean="0"/>
              <a:t>Create more effective administrative structures</a:t>
            </a:r>
          </a:p>
          <a:p>
            <a:pPr lvl="1"/>
            <a:r>
              <a:rPr lang="en-US" dirty="0" smtClean="0"/>
              <a:t>Raise standing armies</a:t>
            </a:r>
          </a:p>
          <a:p>
            <a:r>
              <a:rPr lang="en-US" dirty="0"/>
              <a:t>State-building driven by:</a:t>
            </a:r>
          </a:p>
          <a:p>
            <a:pPr lvl="1"/>
            <a:r>
              <a:rPr lang="en-US" dirty="0"/>
              <a:t>The needs of war </a:t>
            </a:r>
            <a:r>
              <a:rPr lang="en-US" dirty="0">
                <a:sym typeface="Wingdings"/>
              </a:rPr>
              <a:t> warfare very frequent in such a fragmented and competitive political environment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0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Hundred Years’ War (1337-1453)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001" y="2133601"/>
            <a:ext cx="3722836" cy="393192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Between England and France</a:t>
            </a:r>
          </a:p>
          <a:p>
            <a:r>
              <a:rPr lang="en-US" dirty="0" smtClean="0">
                <a:sym typeface="Wingdings"/>
              </a:rPr>
              <a:t>Fought over rival claims to territories in France</a:t>
            </a:r>
          </a:p>
          <a:p>
            <a:r>
              <a:rPr lang="en-US" dirty="0" smtClean="0">
                <a:sym typeface="Wingdings"/>
              </a:rPr>
              <a:t>Result = French victory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20" y="1742903"/>
            <a:ext cx="4284270" cy="45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4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Joan of Arc (1412-1431)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05" y="1983036"/>
            <a:ext cx="4209936" cy="4296578"/>
          </a:xfrm>
        </p:spPr>
        <p:txBody>
          <a:bodyPr>
            <a:normAutofit/>
          </a:bodyPr>
          <a:lstStyle/>
          <a:p>
            <a:r>
              <a:rPr lang="en-US" dirty="0" smtClean="0"/>
              <a:t>Born a peasant girl; became a French female knight</a:t>
            </a:r>
          </a:p>
          <a:p>
            <a:r>
              <a:rPr lang="en-US" dirty="0" smtClean="0"/>
              <a:t>Led the French army to several important victories in the Hundred Years’ War</a:t>
            </a:r>
          </a:p>
          <a:p>
            <a:r>
              <a:rPr lang="en-US" dirty="0" smtClean="0"/>
              <a:t>Claimed divine guidance</a:t>
            </a:r>
          </a:p>
          <a:p>
            <a:r>
              <a:rPr lang="en-US" dirty="0" smtClean="0"/>
              <a:t>Captured by the English and burned at the stake at 19 years 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05" y="1772225"/>
            <a:ext cx="3688044" cy="46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Renaissance = </a:t>
            </a:r>
            <a:r>
              <a:rPr lang="en-US" dirty="0" smtClean="0"/>
              <a:t>1300s-1600s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496" y="1828800"/>
            <a:ext cx="5439103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Cultural awakening in Western Europe</a:t>
            </a:r>
          </a:p>
          <a:p>
            <a:pPr>
              <a:lnSpc>
                <a:spcPct val="90000"/>
              </a:lnSpc>
            </a:pPr>
            <a:r>
              <a:rPr lang="en-US" dirty="0"/>
              <a:t>Began in Italy</a:t>
            </a:r>
          </a:p>
          <a:p>
            <a:pPr>
              <a:lnSpc>
                <a:spcPct val="90000"/>
              </a:lnSpc>
            </a:pPr>
            <a:r>
              <a:rPr lang="en-US" dirty="0"/>
              <a:t>Means </a:t>
            </a:r>
            <a:r>
              <a:rPr lang="ja-JP" altLang="en-US" dirty="0"/>
              <a:t>“</a:t>
            </a:r>
            <a:r>
              <a:rPr lang="en-US" dirty="0"/>
              <a:t>rebirth</a:t>
            </a:r>
            <a:r>
              <a:rPr lang="ja-JP" altLang="en-US" dirty="0"/>
              <a:t>”</a:t>
            </a:r>
            <a:r>
              <a:rPr lang="en-US" dirty="0"/>
              <a:t> in French</a:t>
            </a:r>
          </a:p>
          <a:p>
            <a:pPr>
              <a:lnSpc>
                <a:spcPct val="90000"/>
              </a:lnSpc>
            </a:pPr>
            <a:r>
              <a:rPr lang="en-US" dirty="0"/>
              <a:t>Transition from the Dark Ages/Medieval Times to modern times</a:t>
            </a:r>
          </a:p>
          <a:p>
            <a:pPr>
              <a:lnSpc>
                <a:spcPct val="90000"/>
              </a:lnSpc>
            </a:pPr>
            <a:r>
              <a:rPr lang="en-US" dirty="0"/>
              <a:t>Embraced ancient Roman and ancient Greek traditions</a:t>
            </a:r>
          </a:p>
        </p:txBody>
      </p:sp>
      <p:pic>
        <p:nvPicPr>
          <p:cNvPr id="5124" name="Picture 4" descr="italy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69" y="1828800"/>
            <a:ext cx="3096565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6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Why Did it Begin in Italy?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96060"/>
            <a:ext cx="8153400" cy="4504739"/>
          </a:xfrm>
        </p:spPr>
        <p:txBody>
          <a:bodyPr/>
          <a:lstStyle/>
          <a:p>
            <a:r>
              <a:rPr lang="en-US" dirty="0"/>
              <a:t>Italy had avoided large economic crisis in Europe during Middle Ages</a:t>
            </a:r>
          </a:p>
          <a:p>
            <a:r>
              <a:rPr lang="en-US" dirty="0"/>
              <a:t>Italian cities = centers of Mediterranean trade</a:t>
            </a:r>
          </a:p>
          <a:p>
            <a:r>
              <a:rPr lang="en-US" dirty="0"/>
              <a:t>Italians = attached to classical Roman traditions</a:t>
            </a:r>
          </a:p>
          <a:p>
            <a:r>
              <a:rPr lang="en-US" dirty="0"/>
              <a:t>Italian towns = close contact with Byzantine Empire which preserved Greek traditions</a:t>
            </a:r>
          </a:p>
        </p:txBody>
      </p:sp>
    </p:spTree>
    <p:extLst>
      <p:ext uri="{BB962C8B-B14F-4D97-AF65-F5344CB8AC3E}">
        <p14:creationId xmlns:p14="http://schemas.microsoft.com/office/powerpoint/2010/main" val="62836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Humanism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5359823" cy="4495800"/>
          </a:xfrm>
        </p:spPr>
        <p:txBody>
          <a:bodyPr/>
          <a:lstStyle/>
          <a:p>
            <a:r>
              <a:rPr lang="en-US" dirty="0"/>
              <a:t>Renewed interests in the classics of Greece &amp; Rome</a:t>
            </a:r>
          </a:p>
          <a:p>
            <a:r>
              <a:rPr lang="en-US" b="1" u="sng" dirty="0"/>
              <a:t>Humanism</a:t>
            </a:r>
            <a:r>
              <a:rPr lang="en-US" b="1" dirty="0"/>
              <a:t> = </a:t>
            </a:r>
            <a:r>
              <a:rPr lang="en-US" dirty="0"/>
              <a:t>intellectual movement that focused on </a:t>
            </a:r>
            <a:r>
              <a:rPr lang="en-US" b="1" u="sng" dirty="0"/>
              <a:t>secular</a:t>
            </a:r>
            <a:r>
              <a:rPr lang="en-US" b="1" dirty="0"/>
              <a:t> (worldly, nonreligious)</a:t>
            </a:r>
            <a:r>
              <a:rPr lang="en-US" dirty="0"/>
              <a:t> themes rather than religious ideas that had dominated medieval thought</a:t>
            </a:r>
          </a:p>
        </p:txBody>
      </p:sp>
      <p:pic>
        <p:nvPicPr>
          <p:cNvPr id="6148" name="Picture 4" descr="hum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0" y="1981199"/>
            <a:ext cx="2781935" cy="4104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96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350</TotalTime>
  <Words>607</Words>
  <Application>Microsoft Office PowerPoint</Application>
  <PresentationFormat>On-screen Show (4:3)</PresentationFormat>
  <Paragraphs>101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Brush Script MT</vt:lpstr>
      <vt:lpstr>Calisto MT</vt:lpstr>
      <vt:lpstr>ＭＳ 明朝</vt:lpstr>
      <vt:lpstr>Wingdings</vt:lpstr>
      <vt:lpstr>Capital</vt:lpstr>
      <vt:lpstr>Europe in the 15th Century</vt:lpstr>
      <vt:lpstr>European State-Building</vt:lpstr>
      <vt:lpstr>European State-Building</vt:lpstr>
      <vt:lpstr>European State-Building</vt:lpstr>
      <vt:lpstr>Hundred Years’ War (1337-1453)</vt:lpstr>
      <vt:lpstr>Joan of Arc (1412-1431)</vt:lpstr>
      <vt:lpstr>Renaissance = 1300s-1600s</vt:lpstr>
      <vt:lpstr>Why Did it Begin in Italy?</vt:lpstr>
      <vt:lpstr>Humanism</vt:lpstr>
      <vt:lpstr>Humanism</vt:lpstr>
      <vt:lpstr>Education &amp; Literature</vt:lpstr>
      <vt:lpstr>Education &amp; Literature</vt:lpstr>
      <vt:lpstr>The Renaissance</vt:lpstr>
      <vt:lpstr>Florence</vt:lpstr>
      <vt:lpstr>Florence</vt:lpstr>
      <vt:lpstr>Rome</vt:lpstr>
      <vt:lpstr>St. Peter’s</vt:lpstr>
      <vt:lpstr>Venice</vt:lpstr>
      <vt:lpstr>Renaissance Art</vt:lpstr>
      <vt:lpstr>Architecture</vt:lpstr>
      <vt:lpstr>Duomo in Florence</vt:lpstr>
      <vt:lpstr>The Gates of Paradise</vt:lpstr>
      <vt:lpstr>Sculpture</vt:lpstr>
      <vt:lpstr>Sculpture</vt:lpstr>
      <vt:lpstr>The Ninja Turtles</vt:lpstr>
      <vt:lpstr>Sculpture</vt:lpstr>
      <vt:lpstr>La Pieta</vt:lpstr>
      <vt:lpstr>Painting</vt:lpstr>
      <vt:lpstr>Painting</vt:lpstr>
      <vt:lpstr>Painting</vt:lpstr>
    </vt:vector>
  </TitlesOfParts>
  <Company>Griffin-Spalding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in the 15th Century</dc:title>
  <dc:creator>Elise Cona</dc:creator>
  <cp:lastModifiedBy>JOSHUA  BEARD</cp:lastModifiedBy>
  <cp:revision>10</cp:revision>
  <dcterms:created xsi:type="dcterms:W3CDTF">2015-09-19T19:53:55Z</dcterms:created>
  <dcterms:modified xsi:type="dcterms:W3CDTF">2018-11-19T14:19:57Z</dcterms:modified>
</cp:coreProperties>
</file>