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/>
          <a:p>
            <a:fld id="{D62B8A06-BD95-4E49-B1CE-C463BF6FE29F}" type="datetimeFigureOut">
              <a:rPr lang="en-US" smtClean="0"/>
              <a:pPr/>
              <a:t>11/19/2018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8F4BA2A-2741-45C4-A1F0-D55EC332218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B8A06-BD95-4E49-B1CE-C463BF6FE29F}" type="datetimeFigureOut">
              <a:rPr lang="en-US" smtClean="0"/>
              <a:pPr/>
              <a:t>11/19/2018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4BA2A-2741-45C4-A1F0-D55EC33221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B8A06-BD95-4E49-B1CE-C463BF6FE29F}" type="datetimeFigureOut">
              <a:rPr lang="en-US" smtClean="0"/>
              <a:pPr/>
              <a:t>11/19/2018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4BA2A-2741-45C4-A1F0-D55EC33221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B8A06-BD95-4E49-B1CE-C463BF6FE29F}" type="datetimeFigureOut">
              <a:rPr lang="en-US" smtClean="0"/>
              <a:pPr/>
              <a:t>11/19/2018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4BA2A-2741-45C4-A1F0-D55EC33221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/>
          <a:p>
            <a:fld id="{D62B8A06-BD95-4E49-B1CE-C463BF6FE29F}" type="datetimeFigureOut">
              <a:rPr lang="en-US" smtClean="0"/>
              <a:pPr/>
              <a:t>11/19/2018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8F4BA2A-2741-45C4-A1F0-D55EC332218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/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B8A06-BD95-4E49-B1CE-C463BF6FE29F}" type="datetimeFigureOut">
              <a:rPr lang="en-US" smtClean="0"/>
              <a:pPr/>
              <a:t>11/19/2018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/>
          <a:p>
            <a:fld id="{E8F4BA2A-2741-45C4-A1F0-D55EC332218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B8A06-BD95-4E49-B1CE-C463BF6FE29F}" type="datetimeFigureOut">
              <a:rPr lang="en-US" smtClean="0"/>
              <a:pPr/>
              <a:t>11/19/2018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/>
          <a:p>
            <a:fld id="{E8F4BA2A-2741-45C4-A1F0-D55EC33221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B8A06-BD95-4E49-B1CE-C463BF6FE29F}" type="datetimeFigureOut">
              <a:rPr lang="en-US" smtClean="0"/>
              <a:pPr/>
              <a:t>11/19/2018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4BA2A-2741-45C4-A1F0-D55EC332218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B8A06-BD95-4E49-B1CE-C463BF6FE29F}" type="datetimeFigureOut">
              <a:rPr lang="en-US" smtClean="0"/>
              <a:pPr/>
              <a:t>11/19/2018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4BA2A-2741-45C4-A1F0-D55EC33221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/>
          <a:p>
            <a:fld id="{D62B8A06-BD95-4E49-B1CE-C463BF6FE29F}" type="datetimeFigureOut">
              <a:rPr lang="en-US" smtClean="0"/>
              <a:pPr/>
              <a:t>11/19/2018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8F4BA2A-2741-45C4-A1F0-D55EC332218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/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/>
          <a:p>
            <a:fld id="{D62B8A06-BD95-4E49-B1CE-C463BF6FE29F}" type="datetimeFigureOut">
              <a:rPr lang="en-US" smtClean="0"/>
              <a:pPr/>
              <a:t>11/19/2018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8F4BA2A-2741-45C4-A1F0-D55EC332218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</a:lstStyle>
          <a:p>
            <a:fld id="{D62B8A06-BD95-4E49-B1CE-C463BF6FE29F}" type="datetimeFigureOut">
              <a:rPr lang="en-US" smtClean="0"/>
              <a:pPr/>
              <a:t>11/19/2018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</a:lstStyle>
          <a:p>
            <a:fld id="{E8F4BA2A-2741-45C4-A1F0-D55EC332218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Empires and Encounters</a:t>
            </a:r>
            <a:br>
              <a:rPr lang="en-US" dirty="0" smtClean="0"/>
            </a:br>
            <a:r>
              <a:rPr lang="en-US" dirty="0" smtClean="0"/>
              <a:t>1450-1750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3048000"/>
            <a:ext cx="7398434" cy="1752600"/>
          </a:xfrm>
        </p:spPr>
        <p:txBody>
          <a:bodyPr/>
          <a:lstStyle/>
          <a:p>
            <a:pPr algn="ctr"/>
            <a:r>
              <a:rPr lang="en-US" dirty="0" smtClean="0"/>
              <a:t>AP World History Notes</a:t>
            </a:r>
          </a:p>
          <a:p>
            <a:r>
              <a:rPr lang="en-US" dirty="0" smtClean="0"/>
              <a:t>European Empires in the Americas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Columbian Exchange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Columbian Exchange = the enormous network, migration, trade, spread of disease, and transfer of plants of animals between Europe and the Americas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3733800"/>
            <a:ext cx="57912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Columbian Exchange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600200"/>
            <a:ext cx="7772400" cy="4908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Positive Impact on Europe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New information flooded into Europe</a:t>
            </a:r>
          </a:p>
          <a:p>
            <a:pPr lvl="1"/>
            <a:r>
              <a:rPr lang="en-US" dirty="0" smtClean="0"/>
              <a:t>Led to the Scientific Revolution</a:t>
            </a:r>
          </a:p>
          <a:p>
            <a:r>
              <a:rPr lang="en-US" dirty="0" smtClean="0"/>
              <a:t>Gained wealth from the colonies </a:t>
            </a:r>
            <a:r>
              <a:rPr lang="en-US" dirty="0" smtClean="0">
                <a:sym typeface="Wingdings" pitchFamily="2" charset="2"/>
              </a:rPr>
              <a:t> precious metals, natural resources, new food crops, slave labor, financial profits, colonial markets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Led to the Industrial Revolution</a:t>
            </a:r>
          </a:p>
          <a:p>
            <a:r>
              <a:rPr lang="en-US" dirty="0" smtClean="0">
                <a:sym typeface="Wingdings" pitchFamily="2" charset="2"/>
              </a:rPr>
              <a:t>Colonies provided an outlet for Europe’s growing population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5029200" cy="1143000"/>
          </a:xfrm>
        </p:spPr>
        <p:txBody>
          <a:bodyPr/>
          <a:lstStyle/>
          <a:p>
            <a:pPr algn="ctr"/>
            <a:r>
              <a:rPr lang="en-US" dirty="0" smtClean="0"/>
              <a:t>Mercantilism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8382000" cy="48006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Belief held by all European powers</a:t>
            </a:r>
          </a:p>
          <a:p>
            <a:r>
              <a:rPr lang="en-US" dirty="0" smtClean="0"/>
              <a:t>Mercantilism = governments served their countries’ economic interests best by exporting more than they import and by accumulating bullion</a:t>
            </a:r>
          </a:p>
          <a:p>
            <a:pPr lvl="1"/>
            <a:r>
              <a:rPr lang="en-US" dirty="0" smtClean="0"/>
              <a:t>Bullion = precious metals like silver and gold</a:t>
            </a:r>
          </a:p>
          <a:p>
            <a:r>
              <a:rPr lang="en-US" dirty="0" smtClean="0"/>
              <a:t>Roles of the colonies:</a:t>
            </a:r>
          </a:p>
          <a:p>
            <a:pPr>
              <a:buNone/>
            </a:pPr>
            <a:r>
              <a:rPr lang="en-US" dirty="0" smtClean="0"/>
              <a:t>	1) Supplied resources for European factories</a:t>
            </a:r>
          </a:p>
          <a:p>
            <a:pPr>
              <a:buNone/>
            </a:pPr>
            <a:r>
              <a:rPr lang="en-US" dirty="0" smtClean="0"/>
              <a:t>	2) Provided closed markets = they could only buy products from their “mother country”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228600"/>
            <a:ext cx="3200400" cy="1447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04800"/>
            <a:ext cx="7924800" cy="6109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Types of Colonial Economies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Settler-dominated commercial agriculture</a:t>
            </a:r>
          </a:p>
          <a:p>
            <a:r>
              <a:rPr lang="en-US" dirty="0" smtClean="0"/>
              <a:t>Slave-based plantations</a:t>
            </a:r>
          </a:p>
          <a:p>
            <a:r>
              <a:rPr lang="en-US" dirty="0" smtClean="0"/>
              <a:t>Ranching</a:t>
            </a:r>
          </a:p>
          <a:p>
            <a:r>
              <a:rPr lang="en-US" dirty="0" smtClean="0"/>
              <a:t>Mining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In the Lands of the</a:t>
            </a:r>
            <a:br>
              <a:rPr lang="en-US" dirty="0" smtClean="0"/>
            </a:br>
            <a:r>
              <a:rPr lang="en-US" dirty="0" smtClean="0"/>
              <a:t>Aztecs and Incas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Aztecs = conquered by </a:t>
            </a:r>
            <a:r>
              <a:rPr lang="en-US" dirty="0" err="1" smtClean="0"/>
              <a:t>Hernan</a:t>
            </a:r>
            <a:r>
              <a:rPr lang="en-US" dirty="0" smtClean="0"/>
              <a:t> </a:t>
            </a:r>
            <a:r>
              <a:rPr lang="en-US" dirty="0" err="1" smtClean="0"/>
              <a:t>cortes</a:t>
            </a:r>
            <a:r>
              <a:rPr lang="en-US" dirty="0" smtClean="0"/>
              <a:t> in 1519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270375" cy="639762"/>
          </a:xfrm>
        </p:spPr>
        <p:txBody>
          <a:bodyPr/>
          <a:lstStyle/>
          <a:p>
            <a:r>
              <a:rPr lang="en-US" dirty="0" smtClean="0"/>
              <a:t>Incas = conquered by </a:t>
            </a:r>
            <a:r>
              <a:rPr lang="en-US" dirty="0" err="1" smtClean="0"/>
              <a:t>francisco</a:t>
            </a:r>
            <a:r>
              <a:rPr lang="en-US" dirty="0" smtClean="0"/>
              <a:t> Pizarro in 1532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2286000"/>
            <a:ext cx="36576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2286000"/>
            <a:ext cx="36576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609600" y="586740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 modern-day Mexico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876800" y="5867400"/>
            <a:ext cx="3657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 modern-day Peru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Mexico and Peru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646237"/>
            <a:ext cx="4495800" cy="4526280"/>
          </a:xfrm>
        </p:spPr>
        <p:txBody>
          <a:bodyPr>
            <a:normAutofit/>
          </a:bodyPr>
          <a:lstStyle/>
          <a:p>
            <a:r>
              <a:rPr lang="en-US" dirty="0" smtClean="0"/>
              <a:t>Economic foundations for these colonial societies:</a:t>
            </a:r>
          </a:p>
          <a:p>
            <a:pPr lvl="1"/>
            <a:r>
              <a:rPr lang="en-US" dirty="0" smtClean="0"/>
              <a:t>Commercial agriculture on large rural estates</a:t>
            </a:r>
          </a:p>
          <a:p>
            <a:pPr lvl="1"/>
            <a:r>
              <a:rPr lang="en-US" dirty="0" smtClean="0"/>
              <a:t>Silver and gold mining</a:t>
            </a:r>
          </a:p>
          <a:p>
            <a:r>
              <a:rPr lang="en-US" dirty="0" smtClean="0"/>
              <a:t>Both = used native peoples as forced laborers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1981200"/>
            <a:ext cx="3505200" cy="380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Social Order of Spanish Colonies</a:t>
            </a:r>
            <a:endParaRPr lang="en-US" dirty="0"/>
          </a:p>
        </p:txBody>
      </p:sp>
      <p:sp>
        <p:nvSpPr>
          <p:cNvPr id="4" name="Isosceles Triangle 3"/>
          <p:cNvSpPr/>
          <p:nvPr/>
        </p:nvSpPr>
        <p:spPr>
          <a:xfrm>
            <a:off x="1371600" y="1524000"/>
            <a:ext cx="6019800" cy="51816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3352800" y="3352800"/>
            <a:ext cx="2057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209800" y="5257800"/>
            <a:ext cx="4343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733800" y="2514600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Spanish Settlers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124200" y="3886200"/>
            <a:ext cx="2514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Mestizo Population = mixed-race population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286000" y="5562600"/>
            <a:ext cx="419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Native Peoples</a:t>
            </a:r>
          </a:p>
          <a:p>
            <a:pPr algn="ctr"/>
            <a:r>
              <a:rPr lang="en-US" dirty="0" smtClean="0"/>
              <a:t>(Primary labor force; slaves)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4572000" y="2057400"/>
            <a:ext cx="12954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2286000" y="2286000"/>
            <a:ext cx="137160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867400" y="1828800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Creoles = Spaniards born in the Americas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04800" y="1752600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Peninsulares = Spaniards born in Spain</a:t>
            </a:r>
            <a:endParaRPr lang="en-US" dirty="0"/>
          </a:p>
        </p:txBody>
      </p:sp>
      <p:cxnSp>
        <p:nvCxnSpPr>
          <p:cNvPr id="20" name="Straight Arrow Connector 19"/>
          <p:cNvCxnSpPr/>
          <p:nvPr/>
        </p:nvCxnSpPr>
        <p:spPr>
          <a:xfrm flipH="1" flipV="1">
            <a:off x="1981200" y="4267200"/>
            <a:ext cx="8382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28600" y="3276600"/>
            <a:ext cx="259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Started from unions between native women and Spanish men</a:t>
            </a:r>
            <a:endParaRPr lang="en-US" dirty="0"/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5867400" y="4114800"/>
            <a:ext cx="7620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705600" y="3124200"/>
            <a:ext cx="1981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Spanish immigration = 1 woman for every 7 men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Mestizos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0" y="1646237"/>
            <a:ext cx="4495800" cy="452628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Largely Hispanic in culture</a:t>
            </a:r>
          </a:p>
          <a:p>
            <a:r>
              <a:rPr lang="en-US" dirty="0" smtClean="0"/>
              <a:t>Many looked down upon by “pure” Spaniards</a:t>
            </a:r>
          </a:p>
          <a:p>
            <a:r>
              <a:rPr lang="en-US" dirty="0" smtClean="0"/>
              <a:t>Worked as artisans, clerks, supervisors of workers, and lower-level officials in church and government organizations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752600"/>
            <a:ext cx="38100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European Empires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981200"/>
          <a:ext cx="8229600" cy="2895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7652">
                <a:tc>
                  <a:txBody>
                    <a:bodyPr/>
                    <a:lstStyle/>
                    <a:p>
                      <a:r>
                        <a:rPr lang="en-US" dirty="0" smtClean="0"/>
                        <a:t>Time Period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European</a:t>
                      </a:r>
                      <a:r>
                        <a:rPr lang="en-US" baseline="0" dirty="0" smtClean="0"/>
                        <a:t> Power(s)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Destinations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53115">
                <a:tc>
                  <a:txBody>
                    <a:bodyPr/>
                    <a:lstStyle/>
                    <a:p>
                      <a:r>
                        <a:rPr lang="en-US" dirty="0" smtClean="0"/>
                        <a:t>15</a:t>
                      </a:r>
                      <a:r>
                        <a:rPr lang="en-US" baseline="30000" dirty="0" smtClean="0"/>
                        <a:t>th</a:t>
                      </a:r>
                      <a:r>
                        <a:rPr lang="en-US" dirty="0" smtClean="0"/>
                        <a:t> –</a:t>
                      </a:r>
                      <a:r>
                        <a:rPr lang="en-US" baseline="0" dirty="0" smtClean="0"/>
                        <a:t> 16</a:t>
                      </a:r>
                      <a:r>
                        <a:rPr lang="en-US" baseline="30000" dirty="0" smtClean="0"/>
                        <a:t>th</a:t>
                      </a:r>
                      <a:r>
                        <a:rPr lang="en-US" baseline="0" dirty="0" smtClean="0"/>
                        <a:t> centuries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Spain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Caribbean,</a:t>
                      </a:r>
                      <a:r>
                        <a:rPr lang="en-US" baseline="0" dirty="0" smtClean="0"/>
                        <a:t> mainland Central &amp; South America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7652">
                <a:tc>
                  <a:txBody>
                    <a:bodyPr/>
                    <a:lstStyle/>
                    <a:p>
                      <a:r>
                        <a:rPr lang="en-US" dirty="0" smtClean="0"/>
                        <a:t>16</a:t>
                      </a:r>
                      <a:r>
                        <a:rPr lang="en-US" baseline="30000" dirty="0" smtClean="0"/>
                        <a:t>th</a:t>
                      </a:r>
                      <a:r>
                        <a:rPr lang="en-US" dirty="0" smtClean="0"/>
                        <a:t> century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Portugal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Present-day Brazil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7181">
                <a:tc>
                  <a:txBody>
                    <a:bodyPr/>
                    <a:lstStyle/>
                    <a:p>
                      <a:r>
                        <a:rPr lang="en-US" dirty="0" smtClean="0"/>
                        <a:t>17</a:t>
                      </a:r>
                      <a:r>
                        <a:rPr lang="en-US" baseline="30000" dirty="0" smtClean="0"/>
                        <a:t>th</a:t>
                      </a:r>
                      <a:r>
                        <a:rPr lang="en-US" dirty="0" smtClean="0"/>
                        <a:t> century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England, France, the Netherlands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Eastern coast of North America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Colonies of Sugar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46238"/>
          <a:ext cx="82296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Location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Controlled</a:t>
                      </a:r>
                      <a:r>
                        <a:rPr lang="en-US" baseline="0" dirty="0" smtClean="0"/>
                        <a:t> By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Brazil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Portugal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Caribbean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Spanish, British, French, and Dutch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09600" y="3200400"/>
            <a:ext cx="4648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Uses for sugar in Europe: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/>
              <a:t> </a:t>
            </a:r>
            <a:r>
              <a:rPr lang="en-US" sz="2400" dirty="0" smtClean="0"/>
              <a:t>A Medicine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/>
              <a:t> </a:t>
            </a:r>
            <a:r>
              <a:rPr lang="en-US" sz="2400" dirty="0" smtClean="0"/>
              <a:t>A Spice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/>
              <a:t> </a:t>
            </a:r>
            <a:r>
              <a:rPr lang="en-US" sz="2400" dirty="0" smtClean="0"/>
              <a:t>A Sweetener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/>
              <a:t> </a:t>
            </a:r>
            <a:r>
              <a:rPr lang="en-US" sz="2400" dirty="0" smtClean="0"/>
              <a:t>A Preservative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/>
              <a:t> </a:t>
            </a:r>
            <a:r>
              <a:rPr lang="en-US" sz="2400" dirty="0" smtClean="0"/>
              <a:t>In sculptured forms as a decoration </a:t>
            </a:r>
            <a:r>
              <a:rPr lang="en-US" sz="2400" dirty="0" smtClean="0">
                <a:sym typeface="Wingdings" pitchFamily="2" charset="2"/>
              </a:rPr>
              <a:t> indicated high status and wealth</a:t>
            </a:r>
            <a:endParaRPr lang="en-US" sz="24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3124200"/>
            <a:ext cx="26670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Production of Sugar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8600" y="1646236"/>
            <a:ext cx="4648200" cy="47545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Involved growing the sugarcane AND processing it into usable sugar</a:t>
            </a:r>
          </a:p>
          <a:p>
            <a:r>
              <a:rPr lang="en-US" dirty="0" smtClean="0"/>
              <a:t>Very labor-intensive</a:t>
            </a:r>
          </a:p>
          <a:p>
            <a:r>
              <a:rPr lang="en-US" dirty="0" smtClean="0"/>
              <a:t>Most profitable if done on a large-scale</a:t>
            </a:r>
          </a:p>
          <a:p>
            <a:r>
              <a:rPr lang="en-US" dirty="0" smtClean="0"/>
              <a:t>Massive use of slave labor </a:t>
            </a:r>
            <a:r>
              <a:rPr lang="en-US" dirty="0" smtClean="0">
                <a:sym typeface="Wingdings" pitchFamily="2" charset="2"/>
              </a:rPr>
              <a:t> imported Africans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Native population had been wiped out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981200"/>
            <a:ext cx="35814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European Empires</a:t>
            </a:r>
            <a:endParaRPr lang="en-US" dirty="0"/>
          </a:p>
        </p:txBody>
      </p:sp>
      <p:pic>
        <p:nvPicPr>
          <p:cNvPr id="4" name="Picture 2" descr="map_14_01_colonial_america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600200"/>
            <a:ext cx="5410200" cy="497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4413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European Motivations</a:t>
            </a:r>
            <a:br>
              <a:rPr lang="en-US" dirty="0" smtClean="0"/>
            </a:br>
            <a:r>
              <a:rPr lang="en-US" dirty="0" smtClean="0"/>
              <a:t>for Imperialism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Aware of their low position in the world of Eurasian commerce and wanted to change this</a:t>
            </a:r>
          </a:p>
          <a:p>
            <a:r>
              <a:rPr lang="en-US" dirty="0" smtClean="0"/>
              <a:t>European rulers driven by competition and rivalries with other countries</a:t>
            </a:r>
          </a:p>
          <a:p>
            <a:r>
              <a:rPr lang="en-US" dirty="0" smtClean="0"/>
              <a:t>Merchants wanted direct access to Asian wealth; no Muslim intermediaries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European Motivations</a:t>
            </a:r>
            <a:br>
              <a:rPr lang="en-US" dirty="0" smtClean="0"/>
            </a:br>
            <a:r>
              <a:rPr lang="en-US" dirty="0" smtClean="0"/>
              <a:t>for Imperialism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Poor European nobles and commoners thought they could gain wealth and status in the colonies</a:t>
            </a:r>
          </a:p>
          <a:p>
            <a:r>
              <a:rPr lang="en-US" dirty="0" smtClean="0"/>
              <a:t>Christian missionaries wanted to spread their faith</a:t>
            </a:r>
          </a:p>
          <a:p>
            <a:r>
              <a:rPr lang="en-US" dirty="0" smtClean="0"/>
              <a:t>Persecuted minorities wanted to start a new life with more freedoms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European Advantages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Countries and trading companies efficiently mobilized human and material resources</a:t>
            </a:r>
          </a:p>
          <a:p>
            <a:r>
              <a:rPr lang="en-US" dirty="0" smtClean="0"/>
              <a:t>Seafaring technology allowed them to cross the Atlantic easily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4267200"/>
            <a:ext cx="4324643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4343400"/>
            <a:ext cx="1957039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European Advantages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7"/>
            <a:ext cx="5257800" cy="4526280"/>
          </a:xfrm>
        </p:spPr>
        <p:txBody>
          <a:bodyPr/>
          <a:lstStyle/>
          <a:p>
            <a:r>
              <a:rPr lang="en-US" dirty="0" smtClean="0"/>
              <a:t>Ironworking technology</a:t>
            </a:r>
          </a:p>
          <a:p>
            <a:r>
              <a:rPr lang="en-US" dirty="0" smtClean="0"/>
              <a:t>Gunpowder weapons</a:t>
            </a:r>
          </a:p>
          <a:p>
            <a:r>
              <a:rPr lang="en-US" dirty="0" smtClean="0"/>
              <a:t>Horses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3276600"/>
            <a:ext cx="3169353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2895600"/>
            <a:ext cx="2761059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European Advantages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0" y="1646237"/>
            <a:ext cx="4876800" cy="4526280"/>
          </a:xfrm>
        </p:spPr>
        <p:txBody>
          <a:bodyPr/>
          <a:lstStyle/>
          <a:p>
            <a:r>
              <a:rPr lang="en-US" dirty="0" smtClean="0"/>
              <a:t>Germs and diseases!</a:t>
            </a:r>
          </a:p>
          <a:p>
            <a:pPr lvl="1"/>
            <a:r>
              <a:rPr lang="en-US" dirty="0" smtClean="0"/>
              <a:t>Major ones = Smallpox, measles, typhus, influenza, malaria, yellow fever</a:t>
            </a:r>
          </a:p>
          <a:p>
            <a:pPr lvl="1"/>
            <a:r>
              <a:rPr lang="en-US" dirty="0" smtClean="0"/>
              <a:t>Native Americans had no immunity to these diseases</a:t>
            </a:r>
            <a:endParaRPr lang="en-US" dirty="0"/>
          </a:p>
        </p:txBody>
      </p:sp>
      <p:pic>
        <p:nvPicPr>
          <p:cNvPr id="4" name="Picture 2" descr="vs_14_05_smallpox_disease"/>
          <p:cNvPicPr>
            <a:picLocks noChangeAspect="1" noChangeArrowheads="1"/>
          </p:cNvPicPr>
          <p:nvPr/>
        </p:nvPicPr>
        <p:blipFill>
          <a:blip r:embed="rId2" cstate="print">
            <a:lum bright="4000"/>
          </a:blip>
          <a:srcRect/>
          <a:stretch>
            <a:fillRect/>
          </a:stretch>
        </p:blipFill>
        <p:spPr bwMode="auto">
          <a:xfrm>
            <a:off x="609600" y="1676400"/>
            <a:ext cx="3048000" cy="2527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4343400"/>
            <a:ext cx="1890529" cy="228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“The Great Dying”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4572000" cy="46783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Result of European conquest = large-scale decimation of Native American populations and societies</a:t>
            </a:r>
          </a:p>
          <a:p>
            <a:r>
              <a:rPr lang="en-US" dirty="0" smtClean="0"/>
              <a:t>In many cases, up to 90% of the population in a region would die</a:t>
            </a:r>
          </a:p>
          <a:p>
            <a:r>
              <a:rPr lang="en-US" dirty="0" smtClean="0"/>
              <a:t>Central Mexico = population went from about 20 million people to 1 million people by 1650</a:t>
            </a:r>
            <a:endParaRPr lang="en-US" dirty="0"/>
          </a:p>
        </p:txBody>
      </p:sp>
      <p:pic>
        <p:nvPicPr>
          <p:cNvPr id="4" name="Picture 2" descr="vs_14_03_massacre_of_nobl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1600200"/>
            <a:ext cx="3730625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151</TotalTime>
  <Words>591</Words>
  <Application>Microsoft Office PowerPoint</Application>
  <PresentationFormat>On-screen Show (4:3)</PresentationFormat>
  <Paragraphs>103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Rockwell</vt:lpstr>
      <vt:lpstr>Wingdings</vt:lpstr>
      <vt:lpstr>Wingdings 2</vt:lpstr>
      <vt:lpstr>Foundry</vt:lpstr>
      <vt:lpstr>Empires and Encounters 1450-1750</vt:lpstr>
      <vt:lpstr>European Empires</vt:lpstr>
      <vt:lpstr>European Empires</vt:lpstr>
      <vt:lpstr>European Motivations for Imperialism</vt:lpstr>
      <vt:lpstr>European Motivations for Imperialism</vt:lpstr>
      <vt:lpstr>European Advantages</vt:lpstr>
      <vt:lpstr>European Advantages</vt:lpstr>
      <vt:lpstr>European Advantages</vt:lpstr>
      <vt:lpstr>“The Great Dying”</vt:lpstr>
      <vt:lpstr>The Columbian Exchange</vt:lpstr>
      <vt:lpstr>The Columbian Exchange</vt:lpstr>
      <vt:lpstr>Positive Impact on Europe</vt:lpstr>
      <vt:lpstr>Mercantilism</vt:lpstr>
      <vt:lpstr>PowerPoint Presentation</vt:lpstr>
      <vt:lpstr>Types of Colonial Economies</vt:lpstr>
      <vt:lpstr>In the Lands of the Aztecs and Incas</vt:lpstr>
      <vt:lpstr>Mexico and Peru</vt:lpstr>
      <vt:lpstr>Social Order of Spanish Colonies</vt:lpstr>
      <vt:lpstr>Mestizos</vt:lpstr>
      <vt:lpstr>Colonies of Sugar</vt:lpstr>
      <vt:lpstr>Production of Sugar</vt:lpstr>
    </vt:vector>
  </TitlesOfParts>
  <Company>GSCS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Empires and Encounters 1450-1750</dc:title>
  <dc:creator>GSCS</dc:creator>
  <cp:lastModifiedBy>JOSHUA  BEARD</cp:lastModifiedBy>
  <cp:revision>36</cp:revision>
  <dcterms:created xsi:type="dcterms:W3CDTF">2015-09-19T20:02:46Z</dcterms:created>
  <dcterms:modified xsi:type="dcterms:W3CDTF">2018-11-19T14:22:34Z</dcterms:modified>
</cp:coreProperties>
</file>