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3" r:id="rId15"/>
    <p:sldId id="274" r:id="rId16"/>
    <p:sldId id="275" r:id="rId17"/>
    <p:sldId id="269" r:id="rId18"/>
    <p:sldId id="270" r:id="rId19"/>
    <p:sldId id="271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A276-FC3F-4ADC-92B4-4D3EF284DEB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90C318-46DD-455C-A068-2E21F4B50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A276-FC3F-4ADC-92B4-4D3EF284DEB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C318-46DD-455C-A068-2E21F4B50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090C318-46DD-455C-A068-2E21F4B50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A276-FC3F-4ADC-92B4-4D3EF284DEB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A276-FC3F-4ADC-92B4-4D3EF284DEB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090C318-46DD-455C-A068-2E21F4B50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A276-FC3F-4ADC-92B4-4D3EF284DEB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90C318-46DD-455C-A068-2E21F4B50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6CBA276-FC3F-4ADC-92B4-4D3EF284DEB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C318-46DD-455C-A068-2E21F4B50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A276-FC3F-4ADC-92B4-4D3EF284DEB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090C318-46DD-455C-A068-2E21F4B50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A276-FC3F-4ADC-92B4-4D3EF284DEB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090C318-46DD-455C-A068-2E21F4B50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A276-FC3F-4ADC-92B4-4D3EF284DEB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90C318-46DD-455C-A068-2E21F4B50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90C318-46DD-455C-A068-2E21F4B50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A276-FC3F-4ADC-92B4-4D3EF284DEB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090C318-46DD-455C-A068-2E21F4B50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6CBA276-FC3F-4ADC-92B4-4D3EF284DEB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6CBA276-FC3F-4ADC-92B4-4D3EF284DEB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90C318-46DD-455C-A068-2E21F4B50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 World History Notes</a:t>
            </a:r>
          </a:p>
          <a:p>
            <a:r>
              <a:rPr lang="en-US" dirty="0"/>
              <a:t>Chapter 9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China and the World</a:t>
            </a:r>
            <a:br>
              <a:rPr lang="en-US" dirty="0"/>
            </a:br>
            <a:r>
              <a:rPr lang="en-US" dirty="0"/>
              <a:t>500 - 1300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Chinese Industrial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14800" y="1981200"/>
            <a:ext cx="4690872" cy="4117848"/>
          </a:xfrm>
        </p:spPr>
        <p:txBody>
          <a:bodyPr/>
          <a:lstStyle/>
          <a:p>
            <a:r>
              <a:rPr lang="en-US" dirty="0"/>
              <a:t>Iron industry boomed</a:t>
            </a:r>
          </a:p>
          <a:p>
            <a:r>
              <a:rPr lang="en-US" dirty="0"/>
              <a:t>Used to make: suits of armor, arrowheads, coins, tools, bells in Buddhist monasteries, etc.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34671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Chinese Innovations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Woodblock and moveable type </a:t>
            </a:r>
            <a:r>
              <a:rPr lang="en-US" dirty="0">
                <a:sym typeface="Wingdings" pitchFamily="2" charset="2"/>
              </a:rPr>
              <a:t> led to the first printed books</a:t>
            </a:r>
          </a:p>
          <a:p>
            <a:r>
              <a:rPr lang="en-US" dirty="0">
                <a:sym typeface="Wingdings" pitchFamily="2" charset="2"/>
              </a:rPr>
              <a:t>Larger ships and magnetic compass</a:t>
            </a:r>
          </a:p>
          <a:p>
            <a:r>
              <a:rPr lang="en-US" dirty="0">
                <a:sym typeface="Wingdings" pitchFamily="2" charset="2"/>
              </a:rPr>
              <a:t>Gunpowder</a:t>
            </a:r>
            <a:endParaRPr lang="en-US" dirty="0"/>
          </a:p>
        </p:txBody>
      </p:sp>
      <p:pic>
        <p:nvPicPr>
          <p:cNvPr id="4" name="Picture 5" descr="31FASVP343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3929">
            <a:off x="685800" y="3810000"/>
            <a:ext cx="1757363" cy="1757363"/>
          </a:xfrm>
          <a:prstGeom prst="rect">
            <a:avLst/>
          </a:prstGeom>
          <a:noFill/>
        </p:spPr>
      </p:pic>
      <p:pic>
        <p:nvPicPr>
          <p:cNvPr id="5" name="Picture 5" descr="movablety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64335">
            <a:off x="5715000" y="3352800"/>
            <a:ext cx="2971800" cy="222885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3081">
            <a:off x="2795751" y="3480421"/>
            <a:ext cx="2557463" cy="257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 in the Song Dynasty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81400" y="1527048"/>
            <a:ext cx="5224272" cy="4572000"/>
          </a:xfrm>
        </p:spPr>
        <p:txBody>
          <a:bodyPr/>
          <a:lstStyle/>
          <a:p>
            <a:r>
              <a:rPr lang="en-US" dirty="0"/>
              <a:t>Chinese women HAD been enjoying a looser patriarchal system</a:t>
            </a:r>
          </a:p>
          <a:p>
            <a:r>
              <a:rPr lang="en-US" dirty="0"/>
              <a:t>With Song dynasty = major revival of Confucianism = belief in female subordination</a:t>
            </a:r>
          </a:p>
          <a:p>
            <a:r>
              <a:rPr lang="en-US" dirty="0"/>
              <a:t>Patriarchal restrictions began to tighten again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3152775" cy="404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 Binding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108448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Began between the ages of 4 and 7</a:t>
            </a:r>
          </a:p>
          <a:p>
            <a:r>
              <a:rPr lang="en-US" dirty="0"/>
              <a:t>Involved the tight wrapping of young girls’ feet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Broke the bones and caused intense pain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Goal = to make the feet small and delicate</a:t>
            </a:r>
          </a:p>
          <a:p>
            <a:r>
              <a:rPr lang="en-US" dirty="0"/>
              <a:t>Sign of female beauty</a:t>
            </a:r>
          </a:p>
          <a:p>
            <a:r>
              <a:rPr lang="en-US" dirty="0"/>
              <a:t>Kept the women at home</a:t>
            </a:r>
          </a:p>
          <a:p>
            <a:r>
              <a:rPr lang="en-US" dirty="0"/>
              <a:t>Began with just elite women, but soon became a common practice with all classes</a:t>
            </a:r>
          </a:p>
          <a:p>
            <a:endParaRPr lang="en-US" dirty="0"/>
          </a:p>
        </p:txBody>
      </p:sp>
      <p:pic>
        <p:nvPicPr>
          <p:cNvPr id="4" name="Picture 5" descr="footbin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752600"/>
            <a:ext cx="3324486" cy="3800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 Binding</a:t>
            </a:r>
          </a:p>
        </p:txBody>
      </p:sp>
      <p:pic>
        <p:nvPicPr>
          <p:cNvPr id="4" name="Picture 4" descr="art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4356100" cy="2940050"/>
          </a:xfrm>
          <a:prstGeom prst="rect">
            <a:avLst/>
          </a:prstGeom>
          <a:noFill/>
        </p:spPr>
      </p:pic>
      <p:pic>
        <p:nvPicPr>
          <p:cNvPr id="5" name="Picture 6" descr="bndfe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143000"/>
            <a:ext cx="3291879" cy="4954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 Binding</a:t>
            </a:r>
          </a:p>
        </p:txBody>
      </p:sp>
      <p:pic>
        <p:nvPicPr>
          <p:cNvPr id="4" name="Picture 4" descr="bndf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3455988" cy="4191000"/>
          </a:xfrm>
          <a:prstGeom prst="rect">
            <a:avLst/>
          </a:prstGeom>
          <a:noFill/>
        </p:spPr>
      </p:pic>
      <p:pic>
        <p:nvPicPr>
          <p:cNvPr id="5" name="Picture 6" descr="A_HIGH_CASTE_LADYS_DAINTY_LILY_FE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3384468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 Binding</a:t>
            </a:r>
          </a:p>
        </p:txBody>
      </p:sp>
      <p:pic>
        <p:nvPicPr>
          <p:cNvPr id="4" name="Picture 5" descr="footbin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90600"/>
            <a:ext cx="3962400" cy="3625627"/>
          </a:xfrm>
          <a:prstGeom prst="rect">
            <a:avLst/>
          </a:prstGeom>
          <a:noFill/>
        </p:spPr>
      </p:pic>
      <p:pic>
        <p:nvPicPr>
          <p:cNvPr id="5" name="Picture 4" descr="FootBindingRxSchem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24400"/>
            <a:ext cx="6869113" cy="1865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 and the Economy: Textiles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China’s economy became more commercial</a:t>
            </a:r>
          </a:p>
          <a:p>
            <a:r>
              <a:rPr lang="en-US" dirty="0"/>
              <a:t>More factories and workshops </a:t>
            </a:r>
            <a:r>
              <a:rPr lang="en-US" dirty="0">
                <a:sym typeface="Wingdings" pitchFamily="2" charset="2"/>
              </a:rPr>
              <a:t> less home-made products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Workshops and factories run by men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Factories now used to produce silk and other textiles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Takes this job away from women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 and the Economy: Other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did women do instead?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Operated restaurants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Sold fish and vegetables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Maids, cooks, dressmakers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Concubines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Courtesans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Entertainers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Prostitutes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Trends for 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Property rights expanded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Controlled own dowries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Inherited family property</a:t>
            </a:r>
          </a:p>
          <a:p>
            <a:r>
              <a:rPr lang="en-US" dirty="0"/>
              <a:t>Promotion of further education for women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To raise sons effectively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To increase family’s fortune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 after the Han Dynasty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Political disunity following the collapse of the Han dynasty</a:t>
            </a:r>
          </a:p>
          <a:p>
            <a:r>
              <a:rPr lang="en-US" dirty="0"/>
              <a:t>During this time, many Chinese people began to migrate south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Partly a natural migration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Partly due to the nomads from the north creeping in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Result = by 1000 CE, about 60% of China’s population was in southern China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Result = the Chinese destroyed forests and land in southern China as they brought their intense agriculture with them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 &amp; the Northern Nomads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05200" y="1527048"/>
            <a:ext cx="5300472" cy="4572000"/>
          </a:xfrm>
        </p:spPr>
        <p:txBody>
          <a:bodyPr/>
          <a:lstStyle/>
          <a:p>
            <a:r>
              <a:rPr lang="en-US" dirty="0"/>
              <a:t>Most enduring and intense interaction</a:t>
            </a:r>
          </a:p>
          <a:p>
            <a:r>
              <a:rPr lang="en-US" dirty="0"/>
              <a:t>Nomads = pastoral and semi-agricultural people in the northern steppe</a:t>
            </a:r>
          </a:p>
          <a:p>
            <a:r>
              <a:rPr lang="en-US" dirty="0"/>
              <a:t>Relationship began as a result of TRADE</a:t>
            </a:r>
          </a:p>
          <a:p>
            <a:r>
              <a:rPr lang="en-US" dirty="0"/>
              <a:t>Began a centuries-long relationship filled with trading, raiding, and extortion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3048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Nomads’ Point of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Nomads thought the Chinese were a threat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Built the Great Wall to keep them out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Directed their military towards them occasionally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Made trading more difficult than it had to be</a:t>
            </a:r>
          </a:p>
          <a:p>
            <a:r>
              <a:rPr lang="en-US" dirty="0"/>
              <a:t>In reality: the Chinese needed the nomads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Needed horses for their military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Needed other goods like: furs, hides, amber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Many important parts of the Silk Road network were in nomad territories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China’s Point of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498848" cy="4572000"/>
          </a:xfrm>
        </p:spPr>
        <p:txBody>
          <a:bodyPr/>
          <a:lstStyle/>
          <a:p>
            <a:r>
              <a:rPr lang="en-US" dirty="0"/>
              <a:t>Nomads = barbaric and primitive</a:t>
            </a:r>
          </a:p>
          <a:p>
            <a:r>
              <a:rPr lang="en-US" dirty="0"/>
              <a:t>Chinese = sophisticated and civilized</a:t>
            </a:r>
          </a:p>
          <a:p>
            <a:r>
              <a:rPr lang="en-US" dirty="0"/>
              <a:t>Chinese = felt superior to ALL non-Chinese cultures/people, not just the nomads</a:t>
            </a:r>
          </a:p>
          <a:p>
            <a:r>
              <a:rPr lang="en-US" dirty="0"/>
              <a:t>This resulted in the Chinese tribute system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066800"/>
            <a:ext cx="2647950" cy="235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10000"/>
            <a:ext cx="2846294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05600" y="3429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versus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Tribute System in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5181600" cy="472135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Acknowledgement of Chinese superiority by foreigners and non-Chinese authorities</a:t>
            </a:r>
          </a:p>
          <a:p>
            <a:r>
              <a:rPr lang="en-US" dirty="0"/>
              <a:t>Foreigners would go to the Chinese court and: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Perform a series of ritual bowings and gestures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Present their tribute = valuable goods/products from their homeland</a:t>
            </a:r>
          </a:p>
          <a:p>
            <a:r>
              <a:rPr lang="en-US" dirty="0"/>
              <a:t> In return, the Chinese emperor would: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Grant them permission to stay &amp; trade in China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Provide them with gifts or “bestowals”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0"/>
            <a:ext cx="36576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Tribute System in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62400" y="1527048"/>
            <a:ext cx="4843272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China = dealing with large nomadic empires (like the </a:t>
            </a:r>
            <a:r>
              <a:rPr lang="en-US" dirty="0" err="1"/>
              <a:t>Xiongnu</a:t>
            </a:r>
            <a:r>
              <a:rPr lang="en-US" dirty="0"/>
              <a:t>) that had powerful militaries</a:t>
            </a:r>
          </a:p>
          <a:p>
            <a:r>
              <a:rPr lang="en-US" dirty="0"/>
              <a:t>Reality = tribute system in reverse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China = gave the nomads “gifts” of wine, silk, grains, and other goods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 return = the nomads promised to not invade or attack China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3219450" cy="423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2895600" y="25146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 and Korea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337048" cy="47975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Initial outlet for Chinese influence = temporary conquest of Korea by China during Han dynasty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Korean resistance urged China to withdraw its military presence in 688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Tribute system &amp; trading relationship still existed</a:t>
            </a:r>
          </a:p>
          <a:p>
            <a:r>
              <a:rPr lang="en-US" dirty="0"/>
              <a:t> Chinese cultural elements adopted by the Koreans: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Buddhism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Confucianism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Government set-up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Chinese models of family life and female behavior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057400"/>
            <a:ext cx="3048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5791200" y="990600"/>
            <a:ext cx="24384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Korean 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71800" y="1527048"/>
            <a:ext cx="5833872" cy="4572000"/>
          </a:xfrm>
        </p:spPr>
        <p:txBody>
          <a:bodyPr/>
          <a:lstStyle/>
          <a:p>
            <a:r>
              <a:rPr lang="en-US" dirty="0"/>
              <a:t>No longer allowed to </a:t>
            </a:r>
            <a:r>
              <a:rPr lang="en-US"/>
              <a:t>live and </a:t>
            </a:r>
            <a:r>
              <a:rPr lang="en-US" dirty="0"/>
              <a:t>raise her children in </a:t>
            </a:r>
            <a:r>
              <a:rPr lang="en-US" u="sng" dirty="0"/>
              <a:t>her</a:t>
            </a:r>
            <a:r>
              <a:rPr lang="en-US" dirty="0"/>
              <a:t> parents’ home with her husband</a:t>
            </a:r>
          </a:p>
          <a:p>
            <a:r>
              <a:rPr lang="en-US" dirty="0"/>
              <a:t>Practices that faded away: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Husband buried with the wife’s family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Remarriage of widowed or divorced women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Female inheritance of property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Plural marriages for men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29000"/>
            <a:ext cx="277400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 and Vietnam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565648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Vietnam was part of the Chinese state for over 1000 years (111 BCE to 939 CE)</a:t>
            </a:r>
          </a:p>
          <a:p>
            <a:r>
              <a:rPr lang="en-US" dirty="0"/>
              <a:t>Chinese cultural elements adopted by the Vietnamese: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Confucianism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Daoism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Buddhism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Administrative techniques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Examination system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Artistic and literary styles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667000"/>
            <a:ext cx="374814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6019800" y="1066800"/>
            <a:ext cx="609600" cy="2743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 and Vietnam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5943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Chinese elements </a:t>
            </a:r>
            <a:r>
              <a:rPr lang="en-US" i="1" dirty="0"/>
              <a:t>forced</a:t>
            </a:r>
            <a:r>
              <a:rPr lang="en-US" dirty="0"/>
              <a:t> upon the Vietnamese: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Confucian-based schools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Chinese = official language for businesses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Chinese clothing and hairstyles = mandatory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Chinese-style irrigated agriculture</a:t>
            </a:r>
            <a:endParaRPr lang="en-US" dirty="0"/>
          </a:p>
          <a:p>
            <a:r>
              <a:rPr lang="en-US" dirty="0"/>
              <a:t> Result = Vietnamese resistance and rebellion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Several failed rebellions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 Ex: the Trung sisters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Successful rebellion = 10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century when Tang dynasty weakened in China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0574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5715000" y="3124200"/>
            <a:ext cx="8382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 and Vietnam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38600" y="1527048"/>
            <a:ext cx="4767072" cy="4572000"/>
          </a:xfrm>
        </p:spPr>
        <p:txBody>
          <a:bodyPr/>
          <a:lstStyle/>
          <a:p>
            <a:r>
              <a:rPr lang="en-US" dirty="0"/>
              <a:t>Uniquely Vietnamese cultural elements that remained in Vietnam despite Chinese influences: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Distinct Vietnamese language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Cockfighting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Chewing betel nuts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Greater role for women in social and economic life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9624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3162300" cy="200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Reunification of China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184648" cy="4797552"/>
          </a:xfrm>
        </p:spPr>
        <p:txBody>
          <a:bodyPr/>
          <a:lstStyle/>
          <a:p>
            <a:r>
              <a:rPr lang="en-US" dirty="0"/>
              <a:t>China regained its unity under the Sui dynasty (589-618)</a:t>
            </a:r>
          </a:p>
          <a:p>
            <a:r>
              <a:rPr lang="en-US" dirty="0"/>
              <a:t>Reunified China with the construction of the Grand Canal</a:t>
            </a:r>
          </a:p>
          <a:p>
            <a:r>
              <a:rPr lang="en-US" dirty="0"/>
              <a:t>Short-lived dynasty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Ruthless emperors = unpopular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Failed attempt to conquer Korea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 wasted resources and upset people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Sui dynasty = overthrown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133600"/>
            <a:ext cx="34385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 and Japan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0" y="1527048"/>
            <a:ext cx="4995672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Unlike Korea and Vietnam – Japan is physically separated from China</a:t>
            </a:r>
          </a:p>
          <a:p>
            <a:r>
              <a:rPr lang="en-US" dirty="0"/>
              <a:t>Result = Japan was never successfully invaded or conquered by China</a:t>
            </a:r>
          </a:p>
          <a:p>
            <a:r>
              <a:rPr lang="en-US" dirty="0"/>
              <a:t>Result = any Chinese cultural elements adopted by Japan = 100% voluntary</a:t>
            </a:r>
          </a:p>
          <a:p>
            <a:r>
              <a:rPr lang="en-US" dirty="0"/>
              <a:t>Result = Japan will retain a very unique &amp; distinct culture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3352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Early Japan = organized around family-based clans that controlled certain regions</a:t>
            </a:r>
          </a:p>
          <a:p>
            <a:r>
              <a:rPr lang="en-US" dirty="0"/>
              <a:t>Each family descended from a different common ancestor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Each clan worshipped this ancestor as a special </a:t>
            </a:r>
            <a:r>
              <a:rPr lang="en-US" u="sng" dirty="0" err="1">
                <a:solidFill>
                  <a:schemeClr val="tx1"/>
                </a:solidFill>
              </a:rPr>
              <a:t>kami</a:t>
            </a:r>
            <a:r>
              <a:rPr lang="en-US" dirty="0">
                <a:solidFill>
                  <a:schemeClr val="tx1"/>
                </a:solidFill>
              </a:rPr>
              <a:t> = spirit</a:t>
            </a:r>
          </a:p>
          <a:p>
            <a:r>
              <a:rPr lang="en-US" dirty="0"/>
              <a:t> Shinto = belief that kamis live within all people, animals, and nature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343400"/>
            <a:ext cx="274974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As these clans began to unify into a Japanese “state”, Japan began to model itself after China in some ways</a:t>
            </a:r>
          </a:p>
          <a:p>
            <a:r>
              <a:rPr lang="en-US" dirty="0"/>
              <a:t>Elements adopted from China: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Buddhism and Confucianism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Chinese-style court rituals and court rankings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Chinese calendar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Chinese-based taxation systems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Chinese-style law codes and government departments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Chinese-style writing system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79848" cy="4797552"/>
          </a:xfrm>
        </p:spPr>
        <p:txBody>
          <a:bodyPr>
            <a:normAutofit/>
          </a:bodyPr>
          <a:lstStyle/>
          <a:p>
            <a:r>
              <a:rPr lang="en-US" dirty="0" err="1"/>
              <a:t>Heian</a:t>
            </a:r>
            <a:r>
              <a:rPr lang="en-US" dirty="0"/>
              <a:t> Period = 800 – 1200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Capital of Japan = </a:t>
            </a:r>
            <a:r>
              <a:rPr lang="en-US" dirty="0" err="1">
                <a:solidFill>
                  <a:schemeClr val="tx1"/>
                </a:solidFill>
              </a:rPr>
              <a:t>Heian</a:t>
            </a:r>
            <a:r>
              <a:rPr lang="en-US" dirty="0">
                <a:solidFill>
                  <a:schemeClr val="tx1"/>
                </a:solidFill>
              </a:rPr>
              <a:t> (later renamed Kyoto)</a:t>
            </a:r>
          </a:p>
          <a:p>
            <a:r>
              <a:rPr lang="en-US" dirty="0"/>
              <a:t>Focus of this period = pursuit of beauty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Japanese influenced by Chinese art, literature, calligraphy, poetry, etc.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Spent hours each day writing letters and poems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Rise of literature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 ex: </a:t>
            </a:r>
            <a:r>
              <a:rPr lang="en-US" i="1" dirty="0">
                <a:solidFill>
                  <a:schemeClr val="tx1"/>
                </a:solidFill>
                <a:sym typeface="Wingdings" pitchFamily="2" charset="2"/>
              </a:rPr>
              <a:t>The Tale of </a:t>
            </a:r>
            <a:r>
              <a:rPr lang="en-US" i="1" dirty="0" err="1">
                <a:solidFill>
                  <a:schemeClr val="tx1"/>
                </a:solidFill>
                <a:sym typeface="Wingdings" pitchFamily="2" charset="2"/>
              </a:rPr>
              <a:t>Genji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5" descr="japa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371600"/>
            <a:ext cx="2279650" cy="2590800"/>
          </a:xfrm>
          <a:prstGeom prst="rect">
            <a:avLst/>
          </a:prstGeom>
          <a:noFill/>
        </p:spPr>
      </p:pic>
      <p:pic>
        <p:nvPicPr>
          <p:cNvPr id="5" name="Picture 4" descr="the_tale_of_genji_hea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114800"/>
            <a:ext cx="3276600" cy="1931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Heian</a:t>
            </a:r>
            <a:endParaRPr lang="en-US" dirty="0"/>
          </a:p>
        </p:txBody>
      </p:sp>
      <p:pic>
        <p:nvPicPr>
          <p:cNvPr id="4" name="Picture 1028" descr="heian-shr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6324600" cy="4741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their “search for beauty” during the </a:t>
            </a:r>
            <a:r>
              <a:rPr lang="en-US" dirty="0" err="1"/>
              <a:t>Heian</a:t>
            </a:r>
            <a:r>
              <a:rPr lang="en-US" dirty="0"/>
              <a:t> period, governmental responsibilities were neglected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Centralized government broke down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Emperor lost power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Gave way to “feudal” Japan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Feudal Japan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143000" y="1524000"/>
            <a:ext cx="6629400" cy="48006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886200" y="23622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76600" y="32766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14600" y="4343400"/>
            <a:ext cx="388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76400" y="5486400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48200" y="1981200"/>
            <a:ext cx="1066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895600" y="2286000"/>
            <a:ext cx="11430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15000" y="1524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Mikado = emperor</a:t>
            </a:r>
          </a:p>
          <a:p>
            <a:pPr algn="ctr"/>
            <a:r>
              <a:rPr lang="en-US" dirty="0"/>
              <a:t>Very little power; figurehead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14478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Shoguns = generals and powerful lords</a:t>
            </a:r>
          </a:p>
          <a:p>
            <a:pPr algn="ctr"/>
            <a:r>
              <a:rPr lang="en-US" dirty="0"/>
              <a:t>Most political and military power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4200" y="33528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Daimyos = local lords</a:t>
            </a:r>
          </a:p>
          <a:p>
            <a:pPr algn="ctr"/>
            <a:r>
              <a:rPr lang="en-US" dirty="0"/>
              <a:t>Owned estates</a:t>
            </a:r>
          </a:p>
          <a:p>
            <a:pPr algn="ctr"/>
            <a:r>
              <a:rPr lang="en-US" dirty="0"/>
              <a:t>Had private armies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5562600" y="3200400"/>
            <a:ext cx="838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24600" y="2971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Always fighting each other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90800" y="43434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Samurai = warriors</a:t>
            </a:r>
          </a:p>
          <a:p>
            <a:pPr algn="ctr"/>
            <a:r>
              <a:rPr lang="en-US" dirty="0"/>
              <a:t>Loose-fitting armor</a:t>
            </a:r>
          </a:p>
          <a:p>
            <a:pPr algn="ctr"/>
            <a:r>
              <a:rPr lang="en-US" dirty="0"/>
              <a:t>Fought with swords AND on horseback with bows &amp; arrows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05000" y="56388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Peasants </a:t>
            </a:r>
            <a:r>
              <a:rPr lang="en-US" dirty="0">
                <a:sym typeface="Wingdings" pitchFamily="2" charset="2"/>
              </a:rPr>
              <a:t> worked on the land; paid heavy taxes; received protection in return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752600" y="4267200"/>
            <a:ext cx="8382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4800" y="36576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Code of Bushido = samurai code of honor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6248400" y="47244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934200" y="41148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Seppuku = ritualistic suicide </a:t>
            </a:r>
            <a:r>
              <a:rPr lang="en-US" dirty="0">
                <a:sym typeface="Wingdings" pitchFamily="2" charset="2"/>
              </a:rPr>
              <a:t> belly-slashing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Japanese Samurai</a:t>
            </a:r>
          </a:p>
        </p:txBody>
      </p:sp>
      <p:pic>
        <p:nvPicPr>
          <p:cNvPr id="4" name="Picture 4" descr="japanese-samura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2622550" cy="3733800"/>
          </a:xfrm>
          <a:prstGeom prst="rect">
            <a:avLst/>
          </a:prstGeom>
          <a:noFill/>
        </p:spPr>
      </p:pic>
      <p:pic>
        <p:nvPicPr>
          <p:cNvPr id="5" name="Picture 6" descr="6148-samurai-warri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505200"/>
            <a:ext cx="2514600" cy="2714403"/>
          </a:xfrm>
          <a:prstGeom prst="rect">
            <a:avLst/>
          </a:prstGeom>
          <a:noFill/>
        </p:spPr>
      </p:pic>
      <p:pic>
        <p:nvPicPr>
          <p:cNvPr id="6" name="Picture 5" descr="seppuku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752600"/>
            <a:ext cx="2474913" cy="394176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81000"/>
            <a:ext cx="18859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Japanese 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Escaped the more oppressive features of Chinese Confucian culture; could: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Inherit property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Live apart from their husbands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Get divorced easily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Remarry if widowed or divorced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5146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Chinese Influences on Eurasia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Two major Chinese innovations that would impact the world for centuries to come: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Printing and books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Gunpowder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362200"/>
            <a:ext cx="2971800" cy="207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505200"/>
            <a:ext cx="259232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Grand Canal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4724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846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00200"/>
            <a:ext cx="34290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Printing and 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Effects of printing and books in the future: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Mass literacy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Increased education and scholarship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Spread of religion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Exchange of information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6677">
            <a:off x="4648200" y="32004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Gunpowder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Effects of gunpowder in the future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Cannons and firearms</a:t>
            </a:r>
          </a:p>
          <a:p>
            <a:r>
              <a:rPr lang="en-US" dirty="0"/>
              <a:t>“Gunpowder Revolution” = when “gunpowder” empires started and grew as a result of their use of firearms, cannons, and other explosives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0"/>
            <a:ext cx="44577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Reunification of China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Sui dynasty was followed by: the Tang dynasty (618-907) and the Song dynasty (960-1279)</a:t>
            </a:r>
          </a:p>
          <a:p>
            <a:r>
              <a:rPr lang="en-US" dirty="0"/>
              <a:t>Both used the same state structure: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Centralized government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6 major departments = personnel, finance, rites, army, justice, and public works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Censorate = agency that watched over the rest of government to make sure everything ran smoothly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Government officials chosen based on a revived Confucian-based examination system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 and Song Dynasties</a:t>
            </a:r>
          </a:p>
        </p:txBody>
      </p:sp>
      <p:pic>
        <p:nvPicPr>
          <p:cNvPr id="4" name="Picture 2" descr="map_09_01_tang_song_dynas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8153400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“Golden Age” of China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/>
          <a:lstStyle/>
          <a:p>
            <a:r>
              <a:rPr lang="en-US" dirty="0"/>
              <a:t>Focus on arts and literature</a:t>
            </a:r>
          </a:p>
          <a:p>
            <a:r>
              <a:rPr lang="en-US" dirty="0"/>
              <a:t>Excellence in poetry, landscape painting, and ceramics</a:t>
            </a:r>
          </a:p>
          <a:p>
            <a:r>
              <a:rPr lang="en-US" dirty="0"/>
              <a:t>Neo-Confucianism = revival of Confucianism mixed with Buddhist and Daoist elements</a:t>
            </a:r>
          </a:p>
        </p:txBody>
      </p:sp>
      <p:pic>
        <p:nvPicPr>
          <p:cNvPr id="4" name="Picture 4" descr="homeil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438400"/>
            <a:ext cx="1993900" cy="1993900"/>
          </a:xfrm>
          <a:prstGeom prst="rect">
            <a:avLst/>
          </a:prstGeom>
          <a:noFill/>
        </p:spPr>
      </p:pic>
      <p:pic>
        <p:nvPicPr>
          <p:cNvPr id="5" name="Picture 5" descr="chinese_tea_s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572000"/>
            <a:ext cx="2413000" cy="163988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524000"/>
            <a:ext cx="220789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“Economic Revolution” of China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86200" y="1527048"/>
            <a:ext cx="4919472" cy="4572000"/>
          </a:xfrm>
        </p:spPr>
        <p:txBody>
          <a:bodyPr/>
          <a:lstStyle/>
          <a:p>
            <a:r>
              <a:rPr lang="en-US" dirty="0"/>
              <a:t>Advancements in agriculture</a:t>
            </a:r>
          </a:p>
          <a:p>
            <a:r>
              <a:rPr lang="en-US" dirty="0"/>
              <a:t>Most important = adoption of a fast-ripening and drought-resistant strain of rice from Vietnam</a:t>
            </a:r>
          </a:p>
          <a:p>
            <a:r>
              <a:rPr lang="en-US" dirty="0"/>
              <a:t>Result = rapid population growth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Jumped to 120 million people by 1200 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4646">
            <a:off x="381000" y="23622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Urbanization of China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041648" cy="4572000"/>
          </a:xfrm>
        </p:spPr>
        <p:txBody>
          <a:bodyPr/>
          <a:lstStyle/>
          <a:p>
            <a:r>
              <a:rPr lang="en-US" dirty="0"/>
              <a:t>Many people began to move to cities</a:t>
            </a:r>
          </a:p>
          <a:p>
            <a:r>
              <a:rPr lang="en-US" dirty="0"/>
              <a:t>Dozens of Chinese cities numbered over 100,000 people</a:t>
            </a:r>
          </a:p>
          <a:p>
            <a:r>
              <a:rPr lang="en-US" dirty="0"/>
              <a:t>Capital of Song dynasty = Hangzhou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Had over 1 million people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76400"/>
            <a:ext cx="4419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00600" y="4648200"/>
            <a:ext cx="3886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Modern picture of Hangzhou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306</TotalTime>
  <Words>1481</Words>
  <Application>Microsoft Office PowerPoint</Application>
  <PresentationFormat>On-screen Show (4:3)</PresentationFormat>
  <Paragraphs>226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Georgia</vt:lpstr>
      <vt:lpstr>Wingdings</vt:lpstr>
      <vt:lpstr>Wingdings 2</vt:lpstr>
      <vt:lpstr>Civic</vt:lpstr>
      <vt:lpstr>China and the World 500 - 1300</vt:lpstr>
      <vt:lpstr>China after the Han Dynasty</vt:lpstr>
      <vt:lpstr>The Reunification of China</vt:lpstr>
      <vt:lpstr>The Grand Canal</vt:lpstr>
      <vt:lpstr>The Reunification of China</vt:lpstr>
      <vt:lpstr>Tang and Song Dynasties</vt:lpstr>
      <vt:lpstr>The “Golden Age” of China</vt:lpstr>
      <vt:lpstr>The “Economic Revolution” of China</vt:lpstr>
      <vt:lpstr>The Urbanization of China</vt:lpstr>
      <vt:lpstr>Chinese Industrial Production</vt:lpstr>
      <vt:lpstr>Chinese Innovations</vt:lpstr>
      <vt:lpstr>Women in the Song Dynasty</vt:lpstr>
      <vt:lpstr>Foot Binding</vt:lpstr>
      <vt:lpstr>Foot Binding</vt:lpstr>
      <vt:lpstr>Foot Binding</vt:lpstr>
      <vt:lpstr>Foot Binding</vt:lpstr>
      <vt:lpstr>Women and the Economy: Textiles</vt:lpstr>
      <vt:lpstr>Women and the Economy: Other Jobs</vt:lpstr>
      <vt:lpstr>Positive Trends for Women</vt:lpstr>
      <vt:lpstr>China &amp; the Northern Nomads</vt:lpstr>
      <vt:lpstr>The Nomads’ Point of View</vt:lpstr>
      <vt:lpstr>China’s Point of View</vt:lpstr>
      <vt:lpstr>The Tribute System in Theory</vt:lpstr>
      <vt:lpstr>The Tribute System in Reality</vt:lpstr>
      <vt:lpstr>China and Korea</vt:lpstr>
      <vt:lpstr>Impact on Korean Women</vt:lpstr>
      <vt:lpstr>China and Vietnam</vt:lpstr>
      <vt:lpstr>China and Vietnam</vt:lpstr>
      <vt:lpstr>China and Vietnam</vt:lpstr>
      <vt:lpstr>China and Japan</vt:lpstr>
      <vt:lpstr>Japan</vt:lpstr>
      <vt:lpstr>Japan</vt:lpstr>
      <vt:lpstr>Japan</vt:lpstr>
      <vt:lpstr>Heian</vt:lpstr>
      <vt:lpstr>Japan</vt:lpstr>
      <vt:lpstr>Feudal Japan</vt:lpstr>
      <vt:lpstr>Japanese Samurai</vt:lpstr>
      <vt:lpstr>Japanese Women</vt:lpstr>
      <vt:lpstr>Major Chinese Influences on Eurasia</vt:lpstr>
      <vt:lpstr>Printing and Books</vt:lpstr>
      <vt:lpstr>Gunpowder</vt:lpstr>
    </vt:vector>
  </TitlesOfParts>
  <Company>GSCS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and the World 500 - 1300</dc:title>
  <dc:creator>GSCS</dc:creator>
  <cp:lastModifiedBy>JOSHUA  BEARD</cp:lastModifiedBy>
  <cp:revision>65</cp:revision>
  <dcterms:created xsi:type="dcterms:W3CDTF">2011-10-31T19:47:45Z</dcterms:created>
  <dcterms:modified xsi:type="dcterms:W3CDTF">2018-10-16T14:15:05Z</dcterms:modified>
</cp:coreProperties>
</file>